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8" r:id="rId2"/>
  </p:sldMasterIdLst>
  <p:notesMasterIdLst>
    <p:notesMasterId r:id="rId27"/>
  </p:notesMasterIdLst>
  <p:sldIdLst>
    <p:sldId id="263" r:id="rId3"/>
    <p:sldId id="260" r:id="rId4"/>
    <p:sldId id="330" r:id="rId5"/>
    <p:sldId id="329" r:id="rId6"/>
    <p:sldId id="347" r:id="rId7"/>
    <p:sldId id="261" r:id="rId8"/>
    <p:sldId id="267" r:id="rId9"/>
    <p:sldId id="264" r:id="rId10"/>
    <p:sldId id="331" r:id="rId11"/>
    <p:sldId id="355" r:id="rId12"/>
    <p:sldId id="356" r:id="rId13"/>
    <p:sldId id="349" r:id="rId14"/>
    <p:sldId id="354" r:id="rId15"/>
    <p:sldId id="336" r:id="rId16"/>
    <p:sldId id="337" r:id="rId17"/>
    <p:sldId id="350" r:id="rId18"/>
    <p:sldId id="340" r:id="rId19"/>
    <p:sldId id="351" r:id="rId20"/>
    <p:sldId id="342" r:id="rId21"/>
    <p:sldId id="352" r:id="rId22"/>
    <p:sldId id="353" r:id="rId23"/>
    <p:sldId id="345" r:id="rId24"/>
    <p:sldId id="346" r:id="rId25"/>
    <p:sldId id="258"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Open Sans" panose="020B0606030504020204" pitchFamily="34" charset="0"/>
      <p:regular r:id="rId34"/>
      <p:bold r:id="rId35"/>
      <p:italic r:id="rId36"/>
      <p:boldItalic r:id="rId37"/>
    </p:embeddedFont>
    <p:embeddedFont>
      <p:font typeface="Open Sans bold" panose="020B0806030504020204" pitchFamily="34" charset="0"/>
      <p:bold r:id="rId38"/>
    </p:embeddedFont>
    <p:embeddedFont>
      <p:font typeface="Open Sans Light" panose="020B0306030504020204" pitchFamily="34" charset="0"/>
      <p:regular r:id="rId39"/>
      <p:italic r:id="rId40"/>
    </p:embeddedFont>
    <p:embeddedFont>
      <p:font typeface="Open Sans Semibold" panose="020B0706030804020204" pitchFamily="34" charset="0"/>
      <p:bold r:id="rId41"/>
      <p:boldItalic r:id="rId42"/>
    </p:embeddedFont>
    <p:embeddedFont>
      <p:font typeface="Open Sans Semibold Italic" panose="020B0706030804020204" pitchFamily="34" charset="0"/>
      <p:boldItalic r:id="rId43"/>
    </p:embeddedFont>
  </p:embeddedFontLst>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767"/>
    <a:srgbClr val="ED942D"/>
    <a:srgbClr val="1E2A39"/>
    <a:srgbClr val="E6E7E7"/>
    <a:srgbClr val="F57A16"/>
    <a:srgbClr val="FA621C"/>
    <a:srgbClr val="132E57"/>
    <a:srgbClr val="1E8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2" autoAdjust="0"/>
    <p:restoredTop sz="93515" autoAdjust="0"/>
  </p:normalViewPr>
  <p:slideViewPr>
    <p:cSldViewPr snapToGrid="0" showGuides="1">
      <p:cViewPr varScale="1">
        <p:scale>
          <a:sx n="162" d="100"/>
          <a:sy n="162" d="100"/>
        </p:scale>
        <p:origin x="4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48949457229792E-2"/>
          <c:y val="0.17163516039094337"/>
          <c:w val="0.67198109811643603"/>
          <c:h val="0.76284924059059289"/>
        </c:manualLayout>
      </c:layout>
      <c:doughnutChart>
        <c:varyColors val="1"/>
        <c:ser>
          <c:idx val="0"/>
          <c:order val="0"/>
          <c:tx>
            <c:strRef>
              <c:f>Sheet1!$B$1</c:f>
              <c:strCache>
                <c:ptCount val="1"/>
                <c:pt idx="0">
                  <c:v>Sales</c:v>
                </c:pt>
              </c:strCache>
            </c:strRef>
          </c:tx>
          <c:spPr>
            <a:effectLst/>
          </c:spPr>
          <c:dPt>
            <c:idx val="0"/>
            <c:bubble3D val="0"/>
            <c:spPr>
              <a:solidFill>
                <a:schemeClr val="accent1"/>
              </a:solidFill>
              <a:ln>
                <a:noFill/>
              </a:ln>
              <a:effectLst/>
            </c:spPr>
            <c:extLst>
              <c:ext xmlns:c16="http://schemas.microsoft.com/office/drawing/2014/chart" uri="{C3380CC4-5D6E-409C-BE32-E72D297353CC}">
                <c16:uniqueId val="{00000001-A684-44AD-A55E-85745573E702}"/>
              </c:ext>
            </c:extLst>
          </c:dPt>
          <c:dPt>
            <c:idx val="1"/>
            <c:bubble3D val="0"/>
            <c:spPr>
              <a:solidFill>
                <a:schemeClr val="accent2"/>
              </a:solidFill>
              <a:ln>
                <a:noFill/>
              </a:ln>
              <a:effectLst/>
            </c:spPr>
            <c:extLst>
              <c:ext xmlns:c16="http://schemas.microsoft.com/office/drawing/2014/chart" uri="{C3380CC4-5D6E-409C-BE32-E72D297353CC}">
                <c16:uniqueId val="{00000003-A684-44AD-A55E-85745573E702}"/>
              </c:ext>
            </c:extLst>
          </c:dPt>
          <c:dPt>
            <c:idx val="2"/>
            <c:bubble3D val="0"/>
            <c:spPr>
              <a:solidFill>
                <a:schemeClr val="accent3"/>
              </a:solidFill>
              <a:ln>
                <a:noFill/>
              </a:ln>
              <a:effectLst/>
            </c:spPr>
            <c:extLst>
              <c:ext xmlns:c16="http://schemas.microsoft.com/office/drawing/2014/chart" uri="{C3380CC4-5D6E-409C-BE32-E72D297353CC}">
                <c16:uniqueId val="{00000005-A684-44AD-A55E-85745573E702}"/>
              </c:ext>
            </c:extLst>
          </c:dPt>
          <c:dPt>
            <c:idx val="3"/>
            <c:bubble3D val="0"/>
            <c:spPr>
              <a:solidFill>
                <a:schemeClr val="accent4"/>
              </a:solidFill>
              <a:ln>
                <a:noFill/>
              </a:ln>
              <a:effectLst/>
            </c:spPr>
            <c:extLst>
              <c:ext xmlns:c16="http://schemas.microsoft.com/office/drawing/2014/chart" uri="{C3380CC4-5D6E-409C-BE32-E72D297353CC}">
                <c16:uniqueId val="{00000007-A684-44AD-A55E-85745573E702}"/>
              </c:ext>
            </c:extLst>
          </c:dPt>
          <c:dLbls>
            <c:spPr>
              <a:solidFill>
                <a:srgbClr val="E6E7E7"/>
              </a:solidFill>
              <a:ln>
                <a:noFill/>
              </a:ln>
              <a:effectLst/>
            </c:spPr>
            <c:txPr>
              <a:bodyPr rot="0" spcFirstLastPara="1" vertOverflow="ellipsis" vert="horz" wrap="square" anchor="ctr" anchorCtr="1"/>
              <a:lstStyle/>
              <a:p>
                <a:pPr>
                  <a:defRPr sz="1000" b="0" i="0" u="none" strike="noStrike" kern="1200" baseline="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Category A</c:v>
                </c:pt>
                <c:pt idx="1">
                  <c:v>Category B</c:v>
                </c:pt>
                <c:pt idx="2">
                  <c:v>Category C</c:v>
                </c:pt>
                <c:pt idx="3">
                  <c:v>Category D</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4BB-4BC0-8736-BD975A5FEF0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9802761887370324"/>
          <c:y val="0.28792540833350905"/>
          <c:w val="0.30197238112629682"/>
          <c:h val="0.3938289107565127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0"/>
          <c:tx>
            <c:strRef>
              <c:f>Sheet1!$C$1</c:f>
              <c:strCache>
                <c:ptCount val="1"/>
                <c:pt idx="0">
                  <c:v>Active Customers</c:v>
                </c:pt>
              </c:strCache>
            </c:strRef>
          </c:tx>
          <c:spPr>
            <a:solidFill>
              <a:schemeClr val="accent3"/>
            </a:solidFill>
            <a:ln>
              <a:noFill/>
            </a:ln>
            <a:effectLst/>
          </c:spPr>
          <c:cat>
            <c:strRef>
              <c:f>Sheet1!$A$2:$A$6</c:f>
              <c:strCache>
                <c:ptCount val="5"/>
                <c:pt idx="0">
                  <c:v>Date</c:v>
                </c:pt>
                <c:pt idx="1">
                  <c:v>Date</c:v>
                </c:pt>
                <c:pt idx="2">
                  <c:v>Date</c:v>
                </c:pt>
                <c:pt idx="3">
                  <c:v>Date</c:v>
                </c:pt>
                <c:pt idx="4">
                  <c:v>Date</c:v>
                </c:pt>
              </c:strCache>
            </c:strRef>
          </c:cat>
          <c:val>
            <c:numRef>
              <c:f>Sheet1!$C$2:$C$6</c:f>
              <c:numCache>
                <c:formatCode>General</c:formatCode>
                <c:ptCount val="5"/>
                <c:pt idx="0">
                  <c:v>12</c:v>
                </c:pt>
                <c:pt idx="1">
                  <c:v>13</c:v>
                </c:pt>
                <c:pt idx="2">
                  <c:v>15</c:v>
                </c:pt>
                <c:pt idx="3">
                  <c:v>21</c:v>
                </c:pt>
                <c:pt idx="4">
                  <c:v>30</c:v>
                </c:pt>
              </c:numCache>
            </c:numRef>
          </c:val>
          <c:extLst>
            <c:ext xmlns:c16="http://schemas.microsoft.com/office/drawing/2014/chart" uri="{C3380CC4-5D6E-409C-BE32-E72D297353CC}">
              <c16:uniqueId val="{00000001-69F3-4514-B267-77F71A993D79}"/>
            </c:ext>
          </c:extLst>
        </c:ser>
        <c:dLbls>
          <c:showLegendKey val="0"/>
          <c:showVal val="0"/>
          <c:showCatName val="0"/>
          <c:showSerName val="0"/>
          <c:showPercent val="0"/>
          <c:showBubbleSize val="0"/>
        </c:dLbls>
        <c:axId val="850919720"/>
        <c:axId val="850912664"/>
      </c:areaChart>
      <c:catAx>
        <c:axId val="850919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850912664"/>
        <c:crosses val="autoZero"/>
        <c:auto val="1"/>
        <c:lblAlgn val="ctr"/>
        <c:lblOffset val="100"/>
        <c:noMultiLvlLbl val="1"/>
      </c:catAx>
      <c:valAx>
        <c:axId val="850912664"/>
        <c:scaling>
          <c:orientation val="minMax"/>
        </c:scaling>
        <c:delete val="0"/>
        <c:axPos val="l"/>
        <c:majorGridlines>
          <c:spPr>
            <a:ln w="9525" cap="flat" cmpd="sng" algn="ctr">
              <a:solidFill>
                <a:srgbClr val="E6E7E7"/>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850919720"/>
        <c:crosses val="autoZero"/>
        <c:crossBetween val="midCat"/>
      </c:valAx>
      <c:spPr>
        <a:noFill/>
        <a:ln>
          <a:solidFill>
            <a:srgbClr val="E6E7E7"/>
          </a:solidFill>
        </a:ln>
        <a:effectLst/>
      </c:spPr>
    </c:plotArea>
    <c:plotVisOnly val="1"/>
    <c:dispBlanksAs val="zero"/>
    <c:showDLblsOverMax val="0"/>
  </c:chart>
  <c:spPr>
    <a:noFill/>
    <a:ln>
      <a:noFill/>
    </a:ln>
    <a:effectLst/>
  </c:spPr>
  <c:txPr>
    <a:bodyPr/>
    <a:lstStyle/>
    <a:p>
      <a:pPr>
        <a:defRPr sz="100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Product A</c:v>
                </c:pt>
              </c:strCache>
            </c:strRef>
          </c:tx>
          <c:spPr>
            <a:solidFill>
              <a:schemeClr val="accent1"/>
            </a:solidFill>
            <a:ln>
              <a:noFill/>
            </a:ln>
            <a:effectLst/>
          </c:spPr>
          <c:invertIfNegative val="0"/>
          <c:cat>
            <c:strRef>
              <c:f>Sheet1!$A$2:$A$5</c:f>
              <c:strCache>
                <c:ptCount val="4"/>
                <c:pt idx="0">
                  <c:v>Year 1</c:v>
                </c:pt>
                <c:pt idx="1">
                  <c:v>Year 2</c:v>
                </c:pt>
                <c:pt idx="2">
                  <c:v>Year 3</c:v>
                </c:pt>
                <c:pt idx="3">
                  <c:v>Year 4</c:v>
                </c:pt>
              </c:strCache>
            </c:strRef>
          </c:cat>
          <c:val>
            <c:numRef>
              <c:f>Sheet1!$B$2:$B$5</c:f>
              <c:numCache>
                <c:formatCode>General</c:formatCode>
                <c:ptCount val="4"/>
                <c:pt idx="0">
                  <c:v>1</c:v>
                </c:pt>
                <c:pt idx="1">
                  <c:v>2.5</c:v>
                </c:pt>
                <c:pt idx="2">
                  <c:v>3.5</c:v>
                </c:pt>
                <c:pt idx="3">
                  <c:v>4.5</c:v>
                </c:pt>
              </c:numCache>
            </c:numRef>
          </c:val>
          <c:extLst>
            <c:ext xmlns:c16="http://schemas.microsoft.com/office/drawing/2014/chart" uri="{C3380CC4-5D6E-409C-BE32-E72D297353CC}">
              <c16:uniqueId val="{00000000-DA16-4A47-8C1B-D40B58ABE3A7}"/>
            </c:ext>
          </c:extLst>
        </c:ser>
        <c:ser>
          <c:idx val="1"/>
          <c:order val="1"/>
          <c:tx>
            <c:strRef>
              <c:f>Sheet1!$C$1</c:f>
              <c:strCache>
                <c:ptCount val="1"/>
                <c:pt idx="0">
                  <c:v>Product B</c:v>
                </c:pt>
              </c:strCache>
            </c:strRef>
          </c:tx>
          <c:spPr>
            <a:solidFill>
              <a:schemeClr val="accent2"/>
            </a:solidFill>
            <a:ln>
              <a:noFill/>
            </a:ln>
            <a:effectLst/>
          </c:spPr>
          <c:invertIfNegative val="0"/>
          <c:cat>
            <c:strRef>
              <c:f>Sheet1!$A$2:$A$5</c:f>
              <c:strCache>
                <c:ptCount val="4"/>
                <c:pt idx="0">
                  <c:v>Year 1</c:v>
                </c:pt>
                <c:pt idx="1">
                  <c:v>Year 2</c:v>
                </c:pt>
                <c:pt idx="2">
                  <c:v>Year 3</c:v>
                </c:pt>
                <c:pt idx="3">
                  <c:v>Year 4</c:v>
                </c:pt>
              </c:strCache>
            </c:strRef>
          </c:cat>
          <c:val>
            <c:numRef>
              <c:f>Sheet1!$C$2:$C$5</c:f>
              <c:numCache>
                <c:formatCode>General</c:formatCode>
                <c:ptCount val="4"/>
                <c:pt idx="0">
                  <c:v>2.4</c:v>
                </c:pt>
                <c:pt idx="1">
                  <c:v>4.4000000000000004</c:v>
                </c:pt>
                <c:pt idx="2">
                  <c:v>6.7</c:v>
                </c:pt>
                <c:pt idx="3">
                  <c:v>8.1999999999999993</c:v>
                </c:pt>
              </c:numCache>
            </c:numRef>
          </c:val>
          <c:extLst>
            <c:ext xmlns:c16="http://schemas.microsoft.com/office/drawing/2014/chart" uri="{C3380CC4-5D6E-409C-BE32-E72D297353CC}">
              <c16:uniqueId val="{00000001-DA16-4A47-8C1B-D40B58ABE3A7}"/>
            </c:ext>
          </c:extLst>
        </c:ser>
        <c:ser>
          <c:idx val="2"/>
          <c:order val="2"/>
          <c:tx>
            <c:strRef>
              <c:f>Sheet1!$D$1</c:f>
              <c:strCache>
                <c:ptCount val="1"/>
                <c:pt idx="0">
                  <c:v>Product C</c:v>
                </c:pt>
              </c:strCache>
            </c:strRef>
          </c:tx>
          <c:spPr>
            <a:solidFill>
              <a:schemeClr val="accent3"/>
            </a:solidFill>
            <a:ln>
              <a:noFill/>
            </a:ln>
            <a:effectLst/>
          </c:spPr>
          <c:invertIfNegative val="0"/>
          <c:cat>
            <c:strRef>
              <c:f>Sheet1!$A$2:$A$5</c:f>
              <c:strCache>
                <c:ptCount val="4"/>
                <c:pt idx="0">
                  <c:v>Year 1</c:v>
                </c:pt>
                <c:pt idx="1">
                  <c:v>Year 2</c:v>
                </c:pt>
                <c:pt idx="2">
                  <c:v>Year 3</c:v>
                </c:pt>
                <c:pt idx="3">
                  <c:v>Year 4</c:v>
                </c:pt>
              </c:strCache>
            </c:strRef>
          </c:cat>
          <c:val>
            <c:numRef>
              <c:f>Sheet1!$D$2:$D$5</c:f>
              <c:numCache>
                <c:formatCode>General</c:formatCode>
                <c:ptCount val="4"/>
                <c:pt idx="0">
                  <c:v>2</c:v>
                </c:pt>
                <c:pt idx="1">
                  <c:v>3</c:v>
                </c:pt>
                <c:pt idx="2">
                  <c:v>4</c:v>
                </c:pt>
                <c:pt idx="3">
                  <c:v>5</c:v>
                </c:pt>
              </c:numCache>
            </c:numRef>
          </c:val>
          <c:extLst>
            <c:ext xmlns:c16="http://schemas.microsoft.com/office/drawing/2014/chart" uri="{C3380CC4-5D6E-409C-BE32-E72D297353CC}">
              <c16:uniqueId val="{00000002-DA16-4A47-8C1B-D40B58ABE3A7}"/>
            </c:ext>
          </c:extLst>
        </c:ser>
        <c:dLbls>
          <c:showLegendKey val="0"/>
          <c:showVal val="0"/>
          <c:showCatName val="0"/>
          <c:showSerName val="0"/>
          <c:showPercent val="0"/>
          <c:showBubbleSize val="0"/>
        </c:dLbls>
        <c:gapWidth val="70"/>
        <c:overlap val="100"/>
        <c:axId val="850912272"/>
        <c:axId val="850914624"/>
      </c:barChart>
      <c:catAx>
        <c:axId val="85091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850914624"/>
        <c:crosses val="autoZero"/>
        <c:auto val="1"/>
        <c:lblAlgn val="ctr"/>
        <c:lblOffset val="100"/>
        <c:noMultiLvlLbl val="0"/>
      </c:catAx>
      <c:valAx>
        <c:axId val="850914624"/>
        <c:scaling>
          <c:orientation val="minMax"/>
        </c:scaling>
        <c:delete val="0"/>
        <c:axPos val="l"/>
        <c:majorGridlines>
          <c:spPr>
            <a:ln w="9525" cap="flat" cmpd="sng" algn="ctr">
              <a:solidFill>
                <a:srgbClr val="E6E7E7"/>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850912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showDLblsOverMax val="0"/>
  </c:chart>
  <c:spPr>
    <a:noFill/>
    <a:ln>
      <a:noFill/>
    </a:ln>
    <a:effectLst/>
  </c:spPr>
  <c:txPr>
    <a:bodyPr/>
    <a:lstStyle/>
    <a:p>
      <a:pPr>
        <a:defRPr sz="100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2"/>
            </a:solidFill>
            <a:ln>
              <a:noFill/>
            </a:ln>
            <a:effectLst/>
          </c:spPr>
          <c:cat>
            <c:strRef>
              <c:f>Sheet1!$A$2:$A$7</c:f>
              <c:strCache>
                <c:ptCount val="6"/>
                <c:pt idx="0">
                  <c:v>Date</c:v>
                </c:pt>
                <c:pt idx="1">
                  <c:v>Date</c:v>
                </c:pt>
                <c:pt idx="2">
                  <c:v>Date</c:v>
                </c:pt>
                <c:pt idx="3">
                  <c:v>Date</c:v>
                </c:pt>
                <c:pt idx="4">
                  <c:v>Date</c:v>
                </c:pt>
                <c:pt idx="5">
                  <c:v>Date</c:v>
                </c:pt>
              </c:strCache>
            </c:strRef>
          </c:cat>
          <c:val>
            <c:numRef>
              <c:f>Sheet1!$B$2:$B$7</c:f>
              <c:numCache>
                <c:formatCode>General</c:formatCode>
                <c:ptCount val="6"/>
                <c:pt idx="0">
                  <c:v>15</c:v>
                </c:pt>
                <c:pt idx="1">
                  <c:v>20</c:v>
                </c:pt>
                <c:pt idx="2">
                  <c:v>35</c:v>
                </c:pt>
                <c:pt idx="3">
                  <c:v>40</c:v>
                </c:pt>
                <c:pt idx="4">
                  <c:v>65</c:v>
                </c:pt>
                <c:pt idx="5">
                  <c:v>70</c:v>
                </c:pt>
              </c:numCache>
            </c:numRef>
          </c:val>
          <c:extLst>
            <c:ext xmlns:c16="http://schemas.microsoft.com/office/drawing/2014/chart" uri="{C3380CC4-5D6E-409C-BE32-E72D297353CC}">
              <c16:uniqueId val="{00000000-69F3-4514-B267-77F71A993D79}"/>
            </c:ext>
          </c:extLst>
        </c:ser>
        <c:dLbls>
          <c:showLegendKey val="0"/>
          <c:showVal val="0"/>
          <c:showCatName val="0"/>
          <c:showSerName val="0"/>
          <c:showPercent val="0"/>
          <c:showBubbleSize val="0"/>
        </c:dLbls>
        <c:axId val="850921288"/>
        <c:axId val="850914232"/>
      </c:areaChart>
      <c:catAx>
        <c:axId val="850921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850914232"/>
        <c:crosses val="autoZero"/>
        <c:auto val="1"/>
        <c:lblAlgn val="ctr"/>
        <c:lblOffset val="100"/>
        <c:noMultiLvlLbl val="1"/>
      </c:catAx>
      <c:valAx>
        <c:axId val="850914232"/>
        <c:scaling>
          <c:orientation val="minMax"/>
        </c:scaling>
        <c:delete val="0"/>
        <c:axPos val="l"/>
        <c:majorGridlines>
          <c:spPr>
            <a:ln w="9525" cap="flat" cmpd="sng" algn="ctr">
              <a:solidFill>
                <a:srgbClr val="E6E7E7"/>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850921288"/>
        <c:crosses val="autoZero"/>
        <c:crossBetween val="midCat"/>
      </c:valAx>
      <c:spPr>
        <a:noFill/>
        <a:ln>
          <a:solidFill>
            <a:srgbClr val="E6E7E7"/>
          </a:solidFill>
        </a:ln>
        <a:effectLst/>
      </c:spPr>
    </c:plotArea>
    <c:plotVisOnly val="1"/>
    <c:dispBlanksAs val="zero"/>
    <c:showDLblsOverMax val="0"/>
  </c:chart>
  <c:spPr>
    <a:noFill/>
    <a:ln>
      <a:noFill/>
    </a:ln>
    <a:effectLst/>
  </c:spPr>
  <c:txPr>
    <a:bodyPr/>
    <a:lstStyle/>
    <a:p>
      <a:pPr>
        <a:defRPr sz="100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11151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18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Slide 15</a:t>
            </a:r>
            <a:endParaRPr sz="1200" b="0" i="0" u="none" strike="noStrike" cap="none" dirty="0">
              <a:solidFill>
                <a:schemeClr val="dk1"/>
              </a:solidFill>
              <a:latin typeface="Calibri"/>
              <a:ea typeface="Calibri"/>
              <a:cs typeface="Calibri"/>
              <a:sym typeface="Calibri"/>
            </a:endParaRPr>
          </a:p>
        </p:txBody>
      </p:sp>
      <p:sp>
        <p:nvSpPr>
          <p:cNvPr id="275" name="Shape 2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0569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401" name="Shape 40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2829348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401" name="Shape 40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3346921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45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62" name="Shape 5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495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0839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2745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1761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98" name="Shape 5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1210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401" name="Shape 40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103541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9224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401" name="Shape 40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277854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401" name="Shape 40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extLst>
      <p:ext uri="{BB962C8B-B14F-4D97-AF65-F5344CB8AC3E}">
        <p14:creationId xmlns:p14="http://schemas.microsoft.com/office/powerpoint/2010/main" val="2250642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063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767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58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266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73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Slide</a:t>
            </a:r>
            <a:r>
              <a:rPr lang="en-US" sz="1200" b="0" i="0" u="none" strike="noStrike" cap="none" baseline="0" dirty="0">
                <a:solidFill>
                  <a:schemeClr val="dk1"/>
                </a:solidFill>
                <a:latin typeface="Calibri"/>
                <a:ea typeface="Calibri"/>
                <a:cs typeface="Calibri"/>
                <a:sym typeface="Calibri"/>
              </a:rPr>
              <a:t> 11</a:t>
            </a:r>
            <a:endParaRPr sz="1200" b="0" i="0" u="none" strike="noStrike" cap="none" dirty="0">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122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95" name="Shape 3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1632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7400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17019"/>
            <a:ext cx="9144000" cy="1223963"/>
          </a:xfrm>
        </p:spPr>
        <p:txBody>
          <a:bodyPr anchor="ctr">
            <a:normAutofit/>
          </a:bodyPr>
          <a:lstStyle>
            <a:lvl1pPr algn="ctr">
              <a:defRPr sz="4800"/>
            </a:lvl1pPr>
          </a:lstStyle>
          <a:p>
            <a:r>
              <a:rPr lang="en-US"/>
              <a:t>Click to edit Master title style</a:t>
            </a:r>
            <a:endParaRPr lang="en-CA" dirty="0"/>
          </a:p>
        </p:txBody>
      </p:sp>
      <p:sp>
        <p:nvSpPr>
          <p:cNvPr id="3" name="Rectangle 2"/>
          <p:cNvSpPr/>
          <p:nvPr userDrawn="1"/>
        </p:nvSpPr>
        <p:spPr>
          <a:xfrm>
            <a:off x="410540" y="6341495"/>
            <a:ext cx="2000869" cy="276999"/>
          </a:xfrm>
          <a:prstGeom prst="rect">
            <a:avLst/>
          </a:prstGeom>
        </p:spPr>
        <p:txBody>
          <a:bodyPr wrap="none">
            <a:spAutoFit/>
          </a:bodyPr>
          <a:lstStyle/>
          <a:p>
            <a:r>
              <a:rPr lang="en-US" sz="1200" dirty="0">
                <a:solidFill>
                  <a:srgbClr val="676767"/>
                </a:solidFill>
              </a:rPr>
              <a:t>Corporate Finance Institute® </a:t>
            </a:r>
          </a:p>
        </p:txBody>
      </p:sp>
    </p:spTree>
    <p:custDataLst>
      <p:tags r:id="rId1"/>
    </p:custDataLst>
    <p:extLst>
      <p:ext uri="{BB962C8B-B14F-4D97-AF65-F5344CB8AC3E}">
        <p14:creationId xmlns:p14="http://schemas.microsoft.com/office/powerpoint/2010/main" val="344382367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1DC65-D227-4280-A606-7BF536352A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D4D4A-9964-4EAC-8BBD-4E4EE593C9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B2755E-FC40-4589-B3A6-AA4B9960FF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F569C-216A-4E33-8192-9CB9FEEC911C}"/>
              </a:ext>
            </a:extLst>
          </p:cNvPr>
          <p:cNvSpPr>
            <a:spLocks noGrp="1"/>
          </p:cNvSpPr>
          <p:nvPr>
            <p:ph type="dt" sz="half" idx="10"/>
          </p:nvPr>
        </p:nvSpPr>
        <p:spPr/>
        <p:txBody>
          <a:bodyPr/>
          <a:lstStyle/>
          <a:p>
            <a:r>
              <a:rPr lang="en-US"/>
              <a:t>October 25th 2017</a:t>
            </a:r>
          </a:p>
        </p:txBody>
      </p:sp>
      <p:sp>
        <p:nvSpPr>
          <p:cNvPr id="6" name="Footer Placeholder 5">
            <a:extLst>
              <a:ext uri="{FF2B5EF4-FFF2-40B4-BE49-F238E27FC236}">
                <a16:creationId xmlns:a16="http://schemas.microsoft.com/office/drawing/2014/main" id="{1879E928-F33D-436B-86F5-4B37D9DE7080}"/>
              </a:ext>
            </a:extLst>
          </p:cNvPr>
          <p:cNvSpPr>
            <a:spLocks noGrp="1"/>
          </p:cNvSpPr>
          <p:nvPr>
            <p:ph type="ftr" sz="quarter" idx="11"/>
          </p:nvPr>
        </p:nvSpPr>
        <p:spPr/>
        <p:txBody>
          <a:bodyPr/>
          <a:lstStyle/>
          <a:p>
            <a:r>
              <a:rPr lang="en-US"/>
              <a:t>Private and Confidential</a:t>
            </a:r>
          </a:p>
        </p:txBody>
      </p:sp>
      <p:sp>
        <p:nvSpPr>
          <p:cNvPr id="7" name="Slide Number Placeholder 6">
            <a:extLst>
              <a:ext uri="{FF2B5EF4-FFF2-40B4-BE49-F238E27FC236}">
                <a16:creationId xmlns:a16="http://schemas.microsoft.com/office/drawing/2014/main" id="{7CA6FA00-174F-4309-ABEC-376DC89FC734}"/>
              </a:ext>
            </a:extLst>
          </p:cNvPr>
          <p:cNvSpPr>
            <a:spLocks noGrp="1"/>
          </p:cNvSpPr>
          <p:nvPr>
            <p:ph type="sldNum" sz="quarter" idx="12"/>
          </p:nvPr>
        </p:nvSpPr>
        <p:spPr/>
        <p:txBody>
          <a:bodyPr/>
          <a:lstStyle/>
          <a:p>
            <a:fld id="{3ED6ADD1-67D1-4DBE-9F13-13AE3ECC0671}" type="slidenum">
              <a:rPr lang="en-US" smtClean="0"/>
              <a:t>‹#›</a:t>
            </a:fld>
            <a:endParaRPr lang="en-US"/>
          </a:p>
        </p:txBody>
      </p:sp>
    </p:spTree>
    <p:extLst>
      <p:ext uri="{BB962C8B-B14F-4D97-AF65-F5344CB8AC3E}">
        <p14:creationId xmlns:p14="http://schemas.microsoft.com/office/powerpoint/2010/main" val="28766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57A6-38D5-4BD9-87F5-CE2F01858908}"/>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334681-4D11-4478-A288-A00FC66737C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ADAC39-BA13-4F9F-9A38-0D487606DCE1}"/>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847B51-0206-4BCB-A3B9-83622D5483A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893D3A-591C-443B-A11A-0F029A76F101}"/>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6D7E01-465F-439B-ABCD-A1EA6C480D6B}"/>
              </a:ext>
            </a:extLst>
          </p:cNvPr>
          <p:cNvSpPr>
            <a:spLocks noGrp="1"/>
          </p:cNvSpPr>
          <p:nvPr>
            <p:ph type="dt" sz="half" idx="10"/>
          </p:nvPr>
        </p:nvSpPr>
        <p:spPr/>
        <p:txBody>
          <a:bodyPr/>
          <a:lstStyle/>
          <a:p>
            <a:r>
              <a:rPr lang="en-US"/>
              <a:t>October 25th 2017</a:t>
            </a:r>
          </a:p>
        </p:txBody>
      </p:sp>
      <p:sp>
        <p:nvSpPr>
          <p:cNvPr id="8" name="Footer Placeholder 7">
            <a:extLst>
              <a:ext uri="{FF2B5EF4-FFF2-40B4-BE49-F238E27FC236}">
                <a16:creationId xmlns:a16="http://schemas.microsoft.com/office/drawing/2014/main" id="{5068388E-8E03-4C2A-B882-361FB8AA70B2}"/>
              </a:ext>
            </a:extLst>
          </p:cNvPr>
          <p:cNvSpPr>
            <a:spLocks noGrp="1"/>
          </p:cNvSpPr>
          <p:nvPr>
            <p:ph type="ftr" sz="quarter" idx="11"/>
          </p:nvPr>
        </p:nvSpPr>
        <p:spPr/>
        <p:txBody>
          <a:bodyPr/>
          <a:lstStyle/>
          <a:p>
            <a:r>
              <a:rPr lang="en-US"/>
              <a:t>Private and Confidential</a:t>
            </a:r>
          </a:p>
        </p:txBody>
      </p:sp>
      <p:sp>
        <p:nvSpPr>
          <p:cNvPr id="9" name="Slide Number Placeholder 8">
            <a:extLst>
              <a:ext uri="{FF2B5EF4-FFF2-40B4-BE49-F238E27FC236}">
                <a16:creationId xmlns:a16="http://schemas.microsoft.com/office/drawing/2014/main" id="{5B538CC3-199B-435D-B645-28B3455B2CC8}"/>
              </a:ext>
            </a:extLst>
          </p:cNvPr>
          <p:cNvSpPr>
            <a:spLocks noGrp="1"/>
          </p:cNvSpPr>
          <p:nvPr>
            <p:ph type="sldNum" sz="quarter" idx="12"/>
          </p:nvPr>
        </p:nvSpPr>
        <p:spPr/>
        <p:txBody>
          <a:bodyPr/>
          <a:lstStyle/>
          <a:p>
            <a:fld id="{3ED6ADD1-67D1-4DBE-9F13-13AE3ECC0671}" type="slidenum">
              <a:rPr lang="en-US" smtClean="0"/>
              <a:t>‹#›</a:t>
            </a:fld>
            <a:endParaRPr lang="en-US"/>
          </a:p>
        </p:txBody>
      </p:sp>
    </p:spTree>
    <p:extLst>
      <p:ext uri="{BB962C8B-B14F-4D97-AF65-F5344CB8AC3E}">
        <p14:creationId xmlns:p14="http://schemas.microsoft.com/office/powerpoint/2010/main" val="1718310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1F3C-FAE4-498E-800C-B6ADE0B850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6E0835-0B08-4CF1-9DCB-FAA7C4E150B7}"/>
              </a:ext>
            </a:extLst>
          </p:cNvPr>
          <p:cNvSpPr>
            <a:spLocks noGrp="1"/>
          </p:cNvSpPr>
          <p:nvPr>
            <p:ph type="dt" sz="half" idx="10"/>
          </p:nvPr>
        </p:nvSpPr>
        <p:spPr/>
        <p:txBody>
          <a:bodyPr/>
          <a:lstStyle/>
          <a:p>
            <a:r>
              <a:rPr lang="en-US"/>
              <a:t>October 25th 2017</a:t>
            </a:r>
          </a:p>
        </p:txBody>
      </p:sp>
      <p:sp>
        <p:nvSpPr>
          <p:cNvPr id="4" name="Footer Placeholder 3">
            <a:extLst>
              <a:ext uri="{FF2B5EF4-FFF2-40B4-BE49-F238E27FC236}">
                <a16:creationId xmlns:a16="http://schemas.microsoft.com/office/drawing/2014/main" id="{DDCE829E-2734-4313-8EF1-09FBB716F42D}"/>
              </a:ext>
            </a:extLst>
          </p:cNvPr>
          <p:cNvSpPr>
            <a:spLocks noGrp="1"/>
          </p:cNvSpPr>
          <p:nvPr>
            <p:ph type="ftr" sz="quarter" idx="11"/>
          </p:nvPr>
        </p:nvSpPr>
        <p:spPr/>
        <p:txBody>
          <a:bodyPr/>
          <a:lstStyle/>
          <a:p>
            <a:r>
              <a:rPr lang="en-US"/>
              <a:t>Private and Confidential</a:t>
            </a:r>
          </a:p>
        </p:txBody>
      </p:sp>
      <p:sp>
        <p:nvSpPr>
          <p:cNvPr id="5" name="Slide Number Placeholder 4">
            <a:extLst>
              <a:ext uri="{FF2B5EF4-FFF2-40B4-BE49-F238E27FC236}">
                <a16:creationId xmlns:a16="http://schemas.microsoft.com/office/drawing/2014/main" id="{A98796DB-44CF-4FB1-820E-B6675A62A3A5}"/>
              </a:ext>
            </a:extLst>
          </p:cNvPr>
          <p:cNvSpPr>
            <a:spLocks noGrp="1"/>
          </p:cNvSpPr>
          <p:nvPr>
            <p:ph type="sldNum" sz="quarter" idx="12"/>
          </p:nvPr>
        </p:nvSpPr>
        <p:spPr/>
        <p:txBody>
          <a:bodyPr/>
          <a:lstStyle/>
          <a:p>
            <a:fld id="{3ED6ADD1-67D1-4DBE-9F13-13AE3ECC0671}" type="slidenum">
              <a:rPr lang="en-US" smtClean="0"/>
              <a:t>‹#›</a:t>
            </a:fld>
            <a:endParaRPr lang="en-US"/>
          </a:p>
        </p:txBody>
      </p:sp>
    </p:spTree>
    <p:extLst>
      <p:ext uri="{BB962C8B-B14F-4D97-AF65-F5344CB8AC3E}">
        <p14:creationId xmlns:p14="http://schemas.microsoft.com/office/powerpoint/2010/main" val="1761328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069C53-BE2E-4D9B-994A-7DC7B09B3FBC}"/>
              </a:ext>
            </a:extLst>
          </p:cNvPr>
          <p:cNvSpPr>
            <a:spLocks noGrp="1"/>
          </p:cNvSpPr>
          <p:nvPr>
            <p:ph type="dt" sz="half" idx="10"/>
          </p:nvPr>
        </p:nvSpPr>
        <p:spPr/>
        <p:txBody>
          <a:bodyPr/>
          <a:lstStyle/>
          <a:p>
            <a:r>
              <a:rPr lang="en-US"/>
              <a:t>October 25th 2017</a:t>
            </a:r>
          </a:p>
        </p:txBody>
      </p:sp>
      <p:sp>
        <p:nvSpPr>
          <p:cNvPr id="3" name="Footer Placeholder 2">
            <a:extLst>
              <a:ext uri="{FF2B5EF4-FFF2-40B4-BE49-F238E27FC236}">
                <a16:creationId xmlns:a16="http://schemas.microsoft.com/office/drawing/2014/main" id="{917D0F43-8CD6-4314-BDB9-C01EFAB366C7}"/>
              </a:ext>
            </a:extLst>
          </p:cNvPr>
          <p:cNvSpPr>
            <a:spLocks noGrp="1"/>
          </p:cNvSpPr>
          <p:nvPr>
            <p:ph type="ftr" sz="quarter" idx="11"/>
          </p:nvPr>
        </p:nvSpPr>
        <p:spPr/>
        <p:txBody>
          <a:bodyPr/>
          <a:lstStyle/>
          <a:p>
            <a:r>
              <a:rPr lang="en-US"/>
              <a:t>Private and Confidential</a:t>
            </a:r>
          </a:p>
        </p:txBody>
      </p:sp>
      <p:sp>
        <p:nvSpPr>
          <p:cNvPr id="4" name="Slide Number Placeholder 3">
            <a:extLst>
              <a:ext uri="{FF2B5EF4-FFF2-40B4-BE49-F238E27FC236}">
                <a16:creationId xmlns:a16="http://schemas.microsoft.com/office/drawing/2014/main" id="{7BC2F7E1-096B-4C82-B7EB-C3496730A6A9}"/>
              </a:ext>
            </a:extLst>
          </p:cNvPr>
          <p:cNvSpPr>
            <a:spLocks noGrp="1"/>
          </p:cNvSpPr>
          <p:nvPr>
            <p:ph type="sldNum" sz="quarter" idx="12"/>
          </p:nvPr>
        </p:nvSpPr>
        <p:spPr/>
        <p:txBody>
          <a:bodyPr/>
          <a:lstStyle/>
          <a:p>
            <a:fld id="{3ED6ADD1-67D1-4DBE-9F13-13AE3ECC0671}" type="slidenum">
              <a:rPr lang="en-US" smtClean="0"/>
              <a:t>‹#›</a:t>
            </a:fld>
            <a:endParaRPr lang="en-US"/>
          </a:p>
        </p:txBody>
      </p:sp>
    </p:spTree>
    <p:extLst>
      <p:ext uri="{BB962C8B-B14F-4D97-AF65-F5344CB8AC3E}">
        <p14:creationId xmlns:p14="http://schemas.microsoft.com/office/powerpoint/2010/main" val="148735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5247-F271-4549-83FC-9CC3D8C24C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9EADF1-E576-4F9F-8997-809EB7822F5A}"/>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573FDA-38FA-4AB8-9FCD-56367C3625F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72FB7C-C48D-47EA-9330-3A5E6DA8A44A}"/>
              </a:ext>
            </a:extLst>
          </p:cNvPr>
          <p:cNvSpPr>
            <a:spLocks noGrp="1"/>
          </p:cNvSpPr>
          <p:nvPr>
            <p:ph type="dt" sz="half" idx="10"/>
          </p:nvPr>
        </p:nvSpPr>
        <p:spPr/>
        <p:txBody>
          <a:bodyPr/>
          <a:lstStyle/>
          <a:p>
            <a:r>
              <a:rPr lang="en-US"/>
              <a:t>October 25th 2017</a:t>
            </a:r>
          </a:p>
        </p:txBody>
      </p:sp>
      <p:sp>
        <p:nvSpPr>
          <p:cNvPr id="6" name="Footer Placeholder 5">
            <a:extLst>
              <a:ext uri="{FF2B5EF4-FFF2-40B4-BE49-F238E27FC236}">
                <a16:creationId xmlns:a16="http://schemas.microsoft.com/office/drawing/2014/main" id="{C05764A8-7D5A-4618-BC5C-C278EA83D416}"/>
              </a:ext>
            </a:extLst>
          </p:cNvPr>
          <p:cNvSpPr>
            <a:spLocks noGrp="1"/>
          </p:cNvSpPr>
          <p:nvPr>
            <p:ph type="ftr" sz="quarter" idx="11"/>
          </p:nvPr>
        </p:nvSpPr>
        <p:spPr/>
        <p:txBody>
          <a:bodyPr/>
          <a:lstStyle/>
          <a:p>
            <a:r>
              <a:rPr lang="en-US"/>
              <a:t>Private and Confidential</a:t>
            </a:r>
          </a:p>
        </p:txBody>
      </p:sp>
      <p:sp>
        <p:nvSpPr>
          <p:cNvPr id="7" name="Slide Number Placeholder 6">
            <a:extLst>
              <a:ext uri="{FF2B5EF4-FFF2-40B4-BE49-F238E27FC236}">
                <a16:creationId xmlns:a16="http://schemas.microsoft.com/office/drawing/2014/main" id="{97D7754C-7A3A-47E6-BD23-94397D381AAD}"/>
              </a:ext>
            </a:extLst>
          </p:cNvPr>
          <p:cNvSpPr>
            <a:spLocks noGrp="1"/>
          </p:cNvSpPr>
          <p:nvPr>
            <p:ph type="sldNum" sz="quarter" idx="12"/>
          </p:nvPr>
        </p:nvSpPr>
        <p:spPr/>
        <p:txBody>
          <a:bodyPr/>
          <a:lstStyle/>
          <a:p>
            <a:fld id="{3ED6ADD1-67D1-4DBE-9F13-13AE3ECC0671}" type="slidenum">
              <a:rPr lang="en-US" smtClean="0"/>
              <a:t>‹#›</a:t>
            </a:fld>
            <a:endParaRPr lang="en-US"/>
          </a:p>
        </p:txBody>
      </p:sp>
    </p:spTree>
    <p:extLst>
      <p:ext uri="{BB962C8B-B14F-4D97-AF65-F5344CB8AC3E}">
        <p14:creationId xmlns:p14="http://schemas.microsoft.com/office/powerpoint/2010/main" val="2767223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CDD9-251E-467A-A505-8EF25D439F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0AC1CF-90B9-45C8-A8CD-FC6EF171A9D9}"/>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4FAFB609-2F3A-447F-929C-40247DDAEF5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C0D07E-B440-46FD-AC4F-A64534D1FE52}"/>
              </a:ext>
            </a:extLst>
          </p:cNvPr>
          <p:cNvSpPr>
            <a:spLocks noGrp="1"/>
          </p:cNvSpPr>
          <p:nvPr>
            <p:ph type="dt" sz="half" idx="10"/>
          </p:nvPr>
        </p:nvSpPr>
        <p:spPr/>
        <p:txBody>
          <a:bodyPr/>
          <a:lstStyle/>
          <a:p>
            <a:r>
              <a:rPr lang="en-US"/>
              <a:t>October 25th 2017</a:t>
            </a:r>
          </a:p>
        </p:txBody>
      </p:sp>
      <p:sp>
        <p:nvSpPr>
          <p:cNvPr id="6" name="Footer Placeholder 5">
            <a:extLst>
              <a:ext uri="{FF2B5EF4-FFF2-40B4-BE49-F238E27FC236}">
                <a16:creationId xmlns:a16="http://schemas.microsoft.com/office/drawing/2014/main" id="{DCEF6B47-A142-4418-AAD1-8FE21995BC16}"/>
              </a:ext>
            </a:extLst>
          </p:cNvPr>
          <p:cNvSpPr>
            <a:spLocks noGrp="1"/>
          </p:cNvSpPr>
          <p:nvPr>
            <p:ph type="ftr" sz="quarter" idx="11"/>
          </p:nvPr>
        </p:nvSpPr>
        <p:spPr/>
        <p:txBody>
          <a:bodyPr/>
          <a:lstStyle/>
          <a:p>
            <a:r>
              <a:rPr lang="en-US"/>
              <a:t>Private and Confidential</a:t>
            </a:r>
          </a:p>
        </p:txBody>
      </p:sp>
      <p:sp>
        <p:nvSpPr>
          <p:cNvPr id="7" name="Slide Number Placeholder 6">
            <a:extLst>
              <a:ext uri="{FF2B5EF4-FFF2-40B4-BE49-F238E27FC236}">
                <a16:creationId xmlns:a16="http://schemas.microsoft.com/office/drawing/2014/main" id="{4A8EF1B7-44A6-4ACB-8397-E305F86A1450}"/>
              </a:ext>
            </a:extLst>
          </p:cNvPr>
          <p:cNvSpPr>
            <a:spLocks noGrp="1"/>
          </p:cNvSpPr>
          <p:nvPr>
            <p:ph type="sldNum" sz="quarter" idx="12"/>
          </p:nvPr>
        </p:nvSpPr>
        <p:spPr/>
        <p:txBody>
          <a:bodyPr/>
          <a:lstStyle/>
          <a:p>
            <a:fld id="{3ED6ADD1-67D1-4DBE-9F13-13AE3ECC0671}" type="slidenum">
              <a:rPr lang="en-US" smtClean="0"/>
              <a:t>‹#›</a:t>
            </a:fld>
            <a:endParaRPr lang="en-US"/>
          </a:p>
        </p:txBody>
      </p:sp>
    </p:spTree>
    <p:extLst>
      <p:ext uri="{BB962C8B-B14F-4D97-AF65-F5344CB8AC3E}">
        <p14:creationId xmlns:p14="http://schemas.microsoft.com/office/powerpoint/2010/main" val="213271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5EBE-07D9-42C5-A8AC-6A45E6A3BD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A764D5-8096-4E5B-93A8-E6E98AC196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F5246-55E3-472F-B0D7-710591E352B6}"/>
              </a:ext>
            </a:extLst>
          </p:cNvPr>
          <p:cNvSpPr>
            <a:spLocks noGrp="1"/>
          </p:cNvSpPr>
          <p:nvPr>
            <p:ph type="dt" sz="half" idx="10"/>
          </p:nvPr>
        </p:nvSpPr>
        <p:spPr/>
        <p:txBody>
          <a:bodyPr/>
          <a:lstStyle/>
          <a:p>
            <a:r>
              <a:rPr lang="en-US"/>
              <a:t>October 25th 2017</a:t>
            </a:r>
          </a:p>
        </p:txBody>
      </p:sp>
      <p:sp>
        <p:nvSpPr>
          <p:cNvPr id="5" name="Footer Placeholder 4">
            <a:extLst>
              <a:ext uri="{FF2B5EF4-FFF2-40B4-BE49-F238E27FC236}">
                <a16:creationId xmlns:a16="http://schemas.microsoft.com/office/drawing/2014/main" id="{07257FBF-12E0-4C79-B837-038C55B45889}"/>
              </a:ext>
            </a:extLst>
          </p:cNvPr>
          <p:cNvSpPr>
            <a:spLocks noGrp="1"/>
          </p:cNvSpPr>
          <p:nvPr>
            <p:ph type="ftr" sz="quarter" idx="11"/>
          </p:nvPr>
        </p:nvSpPr>
        <p:spPr/>
        <p:txBody>
          <a:bodyPr/>
          <a:lstStyle/>
          <a:p>
            <a:r>
              <a:rPr lang="en-US"/>
              <a:t>Private and Confidential</a:t>
            </a:r>
          </a:p>
        </p:txBody>
      </p:sp>
      <p:sp>
        <p:nvSpPr>
          <p:cNvPr id="6" name="Slide Number Placeholder 5">
            <a:extLst>
              <a:ext uri="{FF2B5EF4-FFF2-40B4-BE49-F238E27FC236}">
                <a16:creationId xmlns:a16="http://schemas.microsoft.com/office/drawing/2014/main" id="{77369A67-96B3-4D25-89FB-DD0B23A7E80E}"/>
              </a:ext>
            </a:extLst>
          </p:cNvPr>
          <p:cNvSpPr>
            <a:spLocks noGrp="1"/>
          </p:cNvSpPr>
          <p:nvPr>
            <p:ph type="sldNum" sz="quarter" idx="12"/>
          </p:nvPr>
        </p:nvSpPr>
        <p:spPr/>
        <p:txBody>
          <a:bodyPr/>
          <a:lstStyle/>
          <a:p>
            <a:fld id="{3ED6ADD1-67D1-4DBE-9F13-13AE3ECC0671}" type="slidenum">
              <a:rPr lang="en-US" smtClean="0"/>
              <a:t>‹#›</a:t>
            </a:fld>
            <a:endParaRPr lang="en-US"/>
          </a:p>
        </p:txBody>
      </p:sp>
    </p:spTree>
    <p:extLst>
      <p:ext uri="{BB962C8B-B14F-4D97-AF65-F5344CB8AC3E}">
        <p14:creationId xmlns:p14="http://schemas.microsoft.com/office/powerpoint/2010/main" val="53622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D8172-A97E-4086-80E8-C3958669C2A6}"/>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C1A4F8-A006-4D99-A0C8-0E8EB5682DCD}"/>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583D5-302D-47AA-A42D-C3F81783FF63}"/>
              </a:ext>
            </a:extLst>
          </p:cNvPr>
          <p:cNvSpPr>
            <a:spLocks noGrp="1"/>
          </p:cNvSpPr>
          <p:nvPr>
            <p:ph type="dt" sz="half" idx="10"/>
          </p:nvPr>
        </p:nvSpPr>
        <p:spPr/>
        <p:txBody>
          <a:bodyPr/>
          <a:lstStyle/>
          <a:p>
            <a:r>
              <a:rPr lang="en-US"/>
              <a:t>October 25th 2017</a:t>
            </a:r>
          </a:p>
        </p:txBody>
      </p:sp>
      <p:sp>
        <p:nvSpPr>
          <p:cNvPr id="5" name="Footer Placeholder 4">
            <a:extLst>
              <a:ext uri="{FF2B5EF4-FFF2-40B4-BE49-F238E27FC236}">
                <a16:creationId xmlns:a16="http://schemas.microsoft.com/office/drawing/2014/main" id="{24DCDCB8-7704-4FB0-B28C-958B6657EE0F}"/>
              </a:ext>
            </a:extLst>
          </p:cNvPr>
          <p:cNvSpPr>
            <a:spLocks noGrp="1"/>
          </p:cNvSpPr>
          <p:nvPr>
            <p:ph type="ftr" sz="quarter" idx="11"/>
          </p:nvPr>
        </p:nvSpPr>
        <p:spPr/>
        <p:txBody>
          <a:bodyPr/>
          <a:lstStyle/>
          <a:p>
            <a:r>
              <a:rPr lang="en-US"/>
              <a:t>Private and Confidential</a:t>
            </a:r>
          </a:p>
        </p:txBody>
      </p:sp>
      <p:sp>
        <p:nvSpPr>
          <p:cNvPr id="6" name="Slide Number Placeholder 5">
            <a:extLst>
              <a:ext uri="{FF2B5EF4-FFF2-40B4-BE49-F238E27FC236}">
                <a16:creationId xmlns:a16="http://schemas.microsoft.com/office/drawing/2014/main" id="{66BB8D0D-1501-4634-BB2E-C66F6D601026}"/>
              </a:ext>
            </a:extLst>
          </p:cNvPr>
          <p:cNvSpPr>
            <a:spLocks noGrp="1"/>
          </p:cNvSpPr>
          <p:nvPr>
            <p:ph type="sldNum" sz="quarter" idx="12"/>
          </p:nvPr>
        </p:nvSpPr>
        <p:spPr/>
        <p:txBody>
          <a:bodyPr/>
          <a:lstStyle/>
          <a:p>
            <a:fld id="{3ED6ADD1-67D1-4DBE-9F13-13AE3ECC0671}" type="slidenum">
              <a:rPr lang="en-US" smtClean="0"/>
              <a:t>‹#›</a:t>
            </a:fld>
            <a:endParaRPr lang="en-US"/>
          </a:p>
        </p:txBody>
      </p:sp>
    </p:spTree>
    <p:extLst>
      <p:ext uri="{BB962C8B-B14F-4D97-AF65-F5344CB8AC3E}">
        <p14:creationId xmlns:p14="http://schemas.microsoft.com/office/powerpoint/2010/main" val="218425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Title">
    <p:bg>
      <p:bgPr>
        <a:solidFill>
          <a:srgbClr val="1E2A39"/>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524000" y="2817019"/>
            <a:ext cx="9144000" cy="1223963"/>
          </a:xfrm>
        </p:spPr>
        <p:txBody>
          <a:bodyPr anchor="ctr">
            <a:normAutofit/>
          </a:bodyPr>
          <a:lstStyle>
            <a:lvl1pPr algn="ctr">
              <a:defRPr sz="4800">
                <a:solidFill>
                  <a:srgbClr val="ED942D"/>
                </a:solidFill>
              </a:defRPr>
            </a:lvl1pPr>
          </a:lstStyle>
          <a:p>
            <a:r>
              <a:rPr lang="en-US"/>
              <a:t>Click to edit Master title style</a:t>
            </a:r>
            <a:endParaRPr lang="en-CA" dirty="0"/>
          </a:p>
        </p:txBody>
      </p:sp>
    </p:spTree>
    <p:custDataLst>
      <p:tags r:id="rId1"/>
    </p:custDataLst>
    <p:extLst>
      <p:ext uri="{BB962C8B-B14F-4D97-AF65-F5344CB8AC3E}">
        <p14:creationId xmlns:p14="http://schemas.microsoft.com/office/powerpoint/2010/main" val="226508074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ustDataLst>
      <p:tags r:id="rId1"/>
    </p:custDataLst>
    <p:extLst>
      <p:ext uri="{BB962C8B-B14F-4D97-AF65-F5344CB8AC3E}">
        <p14:creationId xmlns:p14="http://schemas.microsoft.com/office/powerpoint/2010/main" val="183886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5334000" cy="457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096000" y="1600200"/>
            <a:ext cx="5257800" cy="457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custDataLst>
      <p:tags r:id="rId1"/>
    </p:custDataLst>
    <p:extLst>
      <p:ext uri="{BB962C8B-B14F-4D97-AF65-F5344CB8AC3E}">
        <p14:creationId xmlns:p14="http://schemas.microsoft.com/office/powerpoint/2010/main" val="18656326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custDataLst>
      <p:tags r:id="rId1"/>
    </p:custDataLst>
    <p:extLst>
      <p:ext uri="{BB962C8B-B14F-4D97-AF65-F5344CB8AC3E}">
        <p14:creationId xmlns:p14="http://schemas.microsoft.com/office/powerpoint/2010/main" val="82054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6225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CE14-34AF-4098-BAB6-7DF915EAA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447442-A2B0-4F49-86F2-82375BB45118}"/>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19EAA3-6D1B-4327-9658-3547BCEFDC68}"/>
              </a:ext>
            </a:extLst>
          </p:cNvPr>
          <p:cNvSpPr>
            <a:spLocks noGrp="1"/>
          </p:cNvSpPr>
          <p:nvPr>
            <p:ph type="dt" sz="half" idx="10"/>
          </p:nvPr>
        </p:nvSpPr>
        <p:spPr/>
        <p:txBody>
          <a:bodyPr/>
          <a:lstStyle/>
          <a:p>
            <a:r>
              <a:rPr lang="en-US"/>
              <a:t>October 25th 2017</a:t>
            </a:r>
          </a:p>
        </p:txBody>
      </p:sp>
      <p:sp>
        <p:nvSpPr>
          <p:cNvPr id="5" name="Footer Placeholder 4">
            <a:extLst>
              <a:ext uri="{FF2B5EF4-FFF2-40B4-BE49-F238E27FC236}">
                <a16:creationId xmlns:a16="http://schemas.microsoft.com/office/drawing/2014/main" id="{792284F9-DC2F-4166-9685-9659A34CB39D}"/>
              </a:ext>
            </a:extLst>
          </p:cNvPr>
          <p:cNvSpPr>
            <a:spLocks noGrp="1"/>
          </p:cNvSpPr>
          <p:nvPr>
            <p:ph type="ftr" sz="quarter" idx="11"/>
          </p:nvPr>
        </p:nvSpPr>
        <p:spPr/>
        <p:txBody>
          <a:bodyPr/>
          <a:lstStyle/>
          <a:p>
            <a:r>
              <a:rPr lang="en-US"/>
              <a:t>Private and Confidential</a:t>
            </a:r>
          </a:p>
        </p:txBody>
      </p:sp>
      <p:sp>
        <p:nvSpPr>
          <p:cNvPr id="6" name="Slide Number Placeholder 5">
            <a:extLst>
              <a:ext uri="{FF2B5EF4-FFF2-40B4-BE49-F238E27FC236}">
                <a16:creationId xmlns:a16="http://schemas.microsoft.com/office/drawing/2014/main" id="{631CCB17-3DC1-4C49-8588-734B3EE110E3}"/>
              </a:ext>
            </a:extLst>
          </p:cNvPr>
          <p:cNvSpPr>
            <a:spLocks noGrp="1"/>
          </p:cNvSpPr>
          <p:nvPr>
            <p:ph type="sldNum" sz="quarter" idx="12"/>
          </p:nvPr>
        </p:nvSpPr>
        <p:spPr/>
        <p:txBody>
          <a:bodyPr/>
          <a:lstStyle/>
          <a:p>
            <a:fld id="{3ED6ADD1-67D1-4DBE-9F13-13AE3ECC0671}" type="slidenum">
              <a:rPr lang="en-US" smtClean="0"/>
              <a:t>‹#›</a:t>
            </a:fld>
            <a:endParaRPr lang="en-US"/>
          </a:p>
        </p:txBody>
      </p:sp>
    </p:spTree>
    <p:extLst>
      <p:ext uri="{BB962C8B-B14F-4D97-AF65-F5344CB8AC3E}">
        <p14:creationId xmlns:p14="http://schemas.microsoft.com/office/powerpoint/2010/main" val="72138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282F-E63A-4077-9793-0D75C196B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1C7746-E127-4FB8-AE78-D9E83A3177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BE928-C700-4F17-AE0F-10A4E4523D82}"/>
              </a:ext>
            </a:extLst>
          </p:cNvPr>
          <p:cNvSpPr>
            <a:spLocks noGrp="1"/>
          </p:cNvSpPr>
          <p:nvPr>
            <p:ph type="dt" sz="half" idx="10"/>
          </p:nvPr>
        </p:nvSpPr>
        <p:spPr/>
        <p:txBody>
          <a:bodyPr/>
          <a:lstStyle/>
          <a:p>
            <a:r>
              <a:rPr lang="en-US"/>
              <a:t>October 25th 2017</a:t>
            </a:r>
          </a:p>
        </p:txBody>
      </p:sp>
      <p:sp>
        <p:nvSpPr>
          <p:cNvPr id="5" name="Footer Placeholder 4">
            <a:extLst>
              <a:ext uri="{FF2B5EF4-FFF2-40B4-BE49-F238E27FC236}">
                <a16:creationId xmlns:a16="http://schemas.microsoft.com/office/drawing/2014/main" id="{CC54F6E2-93A1-4EDF-81C0-9BF4DCF5F8A8}"/>
              </a:ext>
            </a:extLst>
          </p:cNvPr>
          <p:cNvSpPr>
            <a:spLocks noGrp="1"/>
          </p:cNvSpPr>
          <p:nvPr>
            <p:ph type="ftr" sz="quarter" idx="11"/>
          </p:nvPr>
        </p:nvSpPr>
        <p:spPr/>
        <p:txBody>
          <a:bodyPr/>
          <a:lstStyle/>
          <a:p>
            <a:r>
              <a:rPr lang="en-US"/>
              <a:t>Private and Confidential</a:t>
            </a:r>
          </a:p>
        </p:txBody>
      </p:sp>
      <p:sp>
        <p:nvSpPr>
          <p:cNvPr id="6" name="Slide Number Placeholder 5">
            <a:extLst>
              <a:ext uri="{FF2B5EF4-FFF2-40B4-BE49-F238E27FC236}">
                <a16:creationId xmlns:a16="http://schemas.microsoft.com/office/drawing/2014/main" id="{08E211F7-C486-40BB-A58D-7B4F5260257A}"/>
              </a:ext>
            </a:extLst>
          </p:cNvPr>
          <p:cNvSpPr>
            <a:spLocks noGrp="1"/>
          </p:cNvSpPr>
          <p:nvPr>
            <p:ph type="sldNum" sz="quarter" idx="12"/>
          </p:nvPr>
        </p:nvSpPr>
        <p:spPr/>
        <p:txBody>
          <a:bodyPr/>
          <a:lstStyle/>
          <a:p>
            <a:fld id="{3ED6ADD1-67D1-4DBE-9F13-13AE3ECC0671}" type="slidenum">
              <a:rPr lang="en-US" smtClean="0"/>
              <a:t>‹#›</a:t>
            </a:fld>
            <a:endParaRPr lang="en-US"/>
          </a:p>
        </p:txBody>
      </p:sp>
    </p:spTree>
    <p:extLst>
      <p:ext uri="{BB962C8B-B14F-4D97-AF65-F5344CB8AC3E}">
        <p14:creationId xmlns:p14="http://schemas.microsoft.com/office/powerpoint/2010/main" val="3978045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CEF8-DC53-4928-BEB1-78D627832CBC}"/>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74C4CC-49A6-4618-AE3C-35468F69EDBD}"/>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77AD87-8BC8-4238-9031-F7808D4770C3}"/>
              </a:ext>
            </a:extLst>
          </p:cNvPr>
          <p:cNvSpPr>
            <a:spLocks noGrp="1"/>
          </p:cNvSpPr>
          <p:nvPr>
            <p:ph type="dt" sz="half" idx="10"/>
          </p:nvPr>
        </p:nvSpPr>
        <p:spPr/>
        <p:txBody>
          <a:bodyPr/>
          <a:lstStyle/>
          <a:p>
            <a:r>
              <a:rPr lang="en-US"/>
              <a:t>October 25th 2017</a:t>
            </a:r>
          </a:p>
        </p:txBody>
      </p:sp>
      <p:sp>
        <p:nvSpPr>
          <p:cNvPr id="5" name="Footer Placeholder 4">
            <a:extLst>
              <a:ext uri="{FF2B5EF4-FFF2-40B4-BE49-F238E27FC236}">
                <a16:creationId xmlns:a16="http://schemas.microsoft.com/office/drawing/2014/main" id="{4A7C84CE-4EAD-4878-993E-55EEC3B0044D}"/>
              </a:ext>
            </a:extLst>
          </p:cNvPr>
          <p:cNvSpPr>
            <a:spLocks noGrp="1"/>
          </p:cNvSpPr>
          <p:nvPr>
            <p:ph type="ftr" sz="quarter" idx="11"/>
          </p:nvPr>
        </p:nvSpPr>
        <p:spPr/>
        <p:txBody>
          <a:bodyPr/>
          <a:lstStyle/>
          <a:p>
            <a:r>
              <a:rPr lang="en-US"/>
              <a:t>Private and Confidential</a:t>
            </a:r>
          </a:p>
        </p:txBody>
      </p:sp>
      <p:sp>
        <p:nvSpPr>
          <p:cNvPr id="6" name="Slide Number Placeholder 5">
            <a:extLst>
              <a:ext uri="{FF2B5EF4-FFF2-40B4-BE49-F238E27FC236}">
                <a16:creationId xmlns:a16="http://schemas.microsoft.com/office/drawing/2014/main" id="{0E3B382E-A424-47BC-BA0E-909AC3351E95}"/>
              </a:ext>
            </a:extLst>
          </p:cNvPr>
          <p:cNvSpPr>
            <a:spLocks noGrp="1"/>
          </p:cNvSpPr>
          <p:nvPr>
            <p:ph type="sldNum" sz="quarter" idx="12"/>
          </p:nvPr>
        </p:nvSpPr>
        <p:spPr/>
        <p:txBody>
          <a:bodyPr/>
          <a:lstStyle/>
          <a:p>
            <a:fld id="{3ED6ADD1-67D1-4DBE-9F13-13AE3ECC0671}" type="slidenum">
              <a:rPr lang="en-US" smtClean="0"/>
              <a:t>‹#›</a:t>
            </a:fld>
            <a:endParaRPr lang="en-US"/>
          </a:p>
        </p:txBody>
      </p:sp>
    </p:spTree>
    <p:extLst>
      <p:ext uri="{BB962C8B-B14F-4D97-AF65-F5344CB8AC3E}">
        <p14:creationId xmlns:p14="http://schemas.microsoft.com/office/powerpoint/2010/main" val="328601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1943"/>
            <a:ext cx="10896600" cy="701675"/>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457200" y="1600200"/>
            <a:ext cx="10896600" cy="45767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Rectangle 5"/>
          <p:cNvSpPr/>
          <p:nvPr userDrawn="1"/>
        </p:nvSpPr>
        <p:spPr>
          <a:xfrm>
            <a:off x="0" y="0"/>
            <a:ext cx="12192000" cy="45719"/>
          </a:xfrm>
          <a:prstGeom prst="rect">
            <a:avLst/>
          </a:prstGeom>
          <a:solidFill>
            <a:srgbClr val="1E2A39"/>
          </a:solidFill>
          <a:ln>
            <a:solidFill>
              <a:srgbClr val="1E2A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userDrawn="1"/>
        </p:nvSpPr>
        <p:spPr>
          <a:xfrm>
            <a:off x="410540" y="6341495"/>
            <a:ext cx="2000869" cy="276999"/>
          </a:xfrm>
          <a:prstGeom prst="rect">
            <a:avLst/>
          </a:prstGeom>
        </p:spPr>
        <p:txBody>
          <a:bodyPr wrap="none">
            <a:spAutoFit/>
          </a:bodyPr>
          <a:lstStyle/>
          <a:p>
            <a:r>
              <a:rPr lang="en-US" sz="1200" dirty="0">
                <a:solidFill>
                  <a:srgbClr val="676767"/>
                </a:solidFill>
              </a:rPr>
              <a:t>Corporate Finance Institute® </a:t>
            </a:r>
          </a:p>
        </p:txBody>
      </p:sp>
    </p:spTree>
    <p:custDataLst>
      <p:tags r:id="rId8"/>
    </p:custDataLst>
    <p:extLst>
      <p:ext uri="{BB962C8B-B14F-4D97-AF65-F5344CB8AC3E}">
        <p14:creationId xmlns:p14="http://schemas.microsoft.com/office/powerpoint/2010/main" val="6506849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ftr="0" dt="0"/>
  <p:txStyles>
    <p:titleStyle>
      <a:lvl1pPr algn="l" defTabSz="914400" rtl="0" eaLnBrk="1" latinLnBrk="0" hangingPunct="1">
        <a:lnSpc>
          <a:spcPct val="90000"/>
        </a:lnSpc>
        <a:spcBef>
          <a:spcPct val="0"/>
        </a:spcBef>
        <a:buNone/>
        <a:defRPr sz="3200" kern="1200">
          <a:solidFill>
            <a:srgbClr val="132E57"/>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288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457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4E331-414F-412A-8141-25678B49E1F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741134-2A9B-4C70-8A22-4E45841F2B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3CB52-41B4-40E3-A5DC-122785E46BE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October 25th 2017</a:t>
            </a:r>
          </a:p>
        </p:txBody>
      </p:sp>
      <p:sp>
        <p:nvSpPr>
          <p:cNvPr id="5" name="Footer Placeholder 4">
            <a:extLst>
              <a:ext uri="{FF2B5EF4-FFF2-40B4-BE49-F238E27FC236}">
                <a16:creationId xmlns:a16="http://schemas.microsoft.com/office/drawing/2014/main" id="{A9FD41CE-C2A5-4538-90C1-669FC9D69FE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Private and Confidential</a:t>
            </a:r>
          </a:p>
        </p:txBody>
      </p:sp>
      <p:sp>
        <p:nvSpPr>
          <p:cNvPr id="6" name="Slide Number Placeholder 5">
            <a:extLst>
              <a:ext uri="{FF2B5EF4-FFF2-40B4-BE49-F238E27FC236}">
                <a16:creationId xmlns:a16="http://schemas.microsoft.com/office/drawing/2014/main" id="{03682888-FEE5-448C-BAC9-7C3E8E23497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6ADD1-67D1-4DBE-9F13-13AE3ECC0671}" type="slidenum">
              <a:rPr lang="en-US" smtClean="0"/>
              <a:t>‹#›</a:t>
            </a:fld>
            <a:endParaRPr lang="en-US"/>
          </a:p>
        </p:txBody>
      </p:sp>
    </p:spTree>
    <p:extLst>
      <p:ext uri="{BB962C8B-B14F-4D97-AF65-F5344CB8AC3E}">
        <p14:creationId xmlns:p14="http://schemas.microsoft.com/office/powerpoint/2010/main" val="39936130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notesSlide" Target="../notesSlides/notesSlide15.xml"/><Relationship Id="rId7" Type="http://schemas.openxmlformats.org/officeDocument/2006/relationships/image" Target="../media/image17.gif"/><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image" Target="../media/image20.gif"/><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3.gif"/><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hyperlink" Target="http://www.corporatefinanceinstitute.com/"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3" Type="http://schemas.openxmlformats.org/officeDocument/2006/relationships/hyperlink" Target="https://corporatefinanceinstitute.com/"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www.corporatefinanceinstitute.com/" TargetMode="Externa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2A39"/>
        </a:solidFill>
        <a:effectLst/>
      </p:bgPr>
    </p:bg>
    <p:spTree>
      <p:nvGrpSpPr>
        <p:cNvPr id="1" name="Shape 239"/>
        <p:cNvGrpSpPr/>
        <p:nvPr/>
      </p:nvGrpSpPr>
      <p:grpSpPr>
        <a:xfrm>
          <a:off x="0" y="0"/>
          <a:ext cx="0" cy="0"/>
          <a:chOff x="0" y="0"/>
          <a:chExt cx="0" cy="0"/>
        </a:xfrm>
      </p:grpSpPr>
      <p:sp>
        <p:nvSpPr>
          <p:cNvPr id="240" name="Shape 240"/>
          <p:cNvSpPr txBox="1">
            <a:spLocks noGrp="1"/>
          </p:cNvSpPr>
          <p:nvPr>
            <p:ph type="ctrTitle"/>
          </p:nvPr>
        </p:nvSpPr>
        <p:spPr>
          <a:xfrm>
            <a:off x="1524000" y="4925116"/>
            <a:ext cx="9144000" cy="1223963"/>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132E57"/>
              </a:buClr>
              <a:buSzPct val="25000"/>
              <a:buFont typeface="Open Sans"/>
              <a:buNone/>
            </a:pPr>
            <a:r>
              <a:rPr lang="en-US"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sym typeface="Open Sans"/>
              </a:rPr>
              <a:t>Duvet Business</a:t>
            </a:r>
            <a:endParaRPr lang="en-US" sz="4400" b="0" i="0" u="none" strike="noStrike" cap="none"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
        <p:nvSpPr>
          <p:cNvPr id="2" name="Oval 1"/>
          <p:cNvSpPr/>
          <p:nvPr/>
        </p:nvSpPr>
        <p:spPr>
          <a:xfrm rot="10800000" flipV="1">
            <a:off x="5143500" y="2365886"/>
            <a:ext cx="1905000" cy="1905000"/>
          </a:xfrm>
          <a:prstGeom prst="ellipse">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Oval 3"/>
          <p:cNvSpPr/>
          <p:nvPr/>
        </p:nvSpPr>
        <p:spPr>
          <a:xfrm rot="10800000" flipV="1">
            <a:off x="4676775" y="1899161"/>
            <a:ext cx="2838450" cy="2838450"/>
          </a:xfrm>
          <a:prstGeom prst="ellipse">
            <a:avLst/>
          </a:prstGeom>
          <a:noFill/>
          <a:ln>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Picture 5"/>
          <p:cNvPicPr>
            <a:picLocks noChangeAspect="1"/>
          </p:cNvPicPr>
          <p:nvPr/>
        </p:nvPicPr>
        <p:blipFill>
          <a:blip r:embed="rId4"/>
          <a:stretch>
            <a:fillRect/>
          </a:stretch>
        </p:blipFill>
        <p:spPr>
          <a:xfrm>
            <a:off x="5460489" y="2807865"/>
            <a:ext cx="1271020" cy="1094234"/>
          </a:xfrm>
          <a:prstGeom prst="rect">
            <a:avLst/>
          </a:prstGeom>
        </p:spPr>
      </p:pic>
      <p:sp>
        <p:nvSpPr>
          <p:cNvPr id="7" name="Shape 240"/>
          <p:cNvSpPr txBox="1">
            <a:spLocks/>
          </p:cNvSpPr>
          <p:nvPr/>
        </p:nvSpPr>
        <p:spPr>
          <a:xfrm>
            <a:off x="1366683" y="367517"/>
            <a:ext cx="9144000" cy="1223963"/>
          </a:xfrm>
          <a:prstGeom prst="rect">
            <a:avLst/>
          </a:prstGeom>
          <a:noFill/>
          <a:ln>
            <a:noFill/>
          </a:ln>
        </p:spPr>
        <p:txBody>
          <a:bodyPr vert="horz" lIns="91425" tIns="45700" rIns="91425" bIns="45700" rtlCol="0" anchor="ctr" anchorCtr="0">
            <a:noAutofit/>
          </a:bodyPr>
          <a:lstStyle>
            <a:lvl1pPr algn="ctr" defTabSz="914400" rtl="0" eaLnBrk="1" latinLnBrk="0" hangingPunct="1">
              <a:lnSpc>
                <a:spcPct val="90000"/>
              </a:lnSpc>
              <a:spcBef>
                <a:spcPct val="0"/>
              </a:spcBef>
              <a:buNone/>
              <a:defRPr sz="4800" kern="120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spcBef>
                <a:spcPts val="0"/>
              </a:spcBef>
              <a:buClr>
                <a:srgbClr val="132E57"/>
              </a:buClr>
              <a:buSzPct val="25000"/>
              <a:buFont typeface="Open Sans"/>
              <a:buNone/>
            </a:pPr>
            <a:r>
              <a:rPr lang="en-US" sz="5400" b="1" dirty="0">
                <a:solidFill>
                  <a:schemeClr val="bg1"/>
                </a:solidFill>
                <a:sym typeface="Open Sans"/>
              </a:rPr>
              <a:t>How to Build a Pitch Deck</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13000"/>
                                  </p:iterate>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par>
                                <p:cTn id="8" presetID="10" presetClass="entr" presetSubtype="0" fill="hold" grpId="0" nodeType="withEffect">
                                  <p:stCondLst>
                                    <p:cond delay="0"/>
                                  </p:stCondLst>
                                  <p:iterate type="lt">
                                    <p:tmPct val="13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768" y="1137508"/>
            <a:ext cx="8272463" cy="5034692"/>
          </a:xfrm>
          <a:prstGeom prst="rect">
            <a:avLst/>
          </a:prstGeom>
        </p:spPr>
      </p:pic>
      <p:sp>
        <p:nvSpPr>
          <p:cNvPr id="6" name="TextBox 5"/>
          <p:cNvSpPr txBox="1"/>
          <p:nvPr/>
        </p:nvSpPr>
        <p:spPr>
          <a:xfrm>
            <a:off x="683509" y="4515782"/>
            <a:ext cx="2250191" cy="784830"/>
          </a:xfrm>
          <a:prstGeom prst="rect">
            <a:avLst/>
          </a:prstGeom>
          <a:solidFill>
            <a:srgbClr val="E6E7E7"/>
          </a:solidFill>
        </p:spPr>
        <p:txBody>
          <a:bodyPr wrap="square" rtlCol="0">
            <a:spAutoFit/>
          </a:bodyPr>
          <a:lstStyle/>
          <a:p>
            <a:r>
              <a:rPr lang="en-CA" sz="1500"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Buyer</a:t>
            </a:r>
          </a:p>
          <a:p>
            <a:r>
              <a:rPr lang="en-CA" sz="15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Looks for unique products for their home</a:t>
            </a:r>
          </a:p>
        </p:txBody>
      </p:sp>
      <p:sp>
        <p:nvSpPr>
          <p:cNvPr id="15" name="TextBox 14"/>
          <p:cNvSpPr txBox="1"/>
          <p:nvPr/>
        </p:nvSpPr>
        <p:spPr>
          <a:xfrm>
            <a:off x="9499600" y="2656259"/>
            <a:ext cx="1734851" cy="784830"/>
          </a:xfrm>
          <a:prstGeom prst="rect">
            <a:avLst/>
          </a:prstGeom>
          <a:solidFill>
            <a:srgbClr val="E6E7E7"/>
          </a:solidFill>
        </p:spPr>
        <p:txBody>
          <a:bodyPr wrap="square" rtlCol="0">
            <a:spAutoFit/>
          </a:bodyPr>
          <a:lstStyle/>
          <a:p>
            <a:r>
              <a:rPr lang="en-CA" sz="1500"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Product</a:t>
            </a:r>
          </a:p>
          <a:p>
            <a:r>
              <a:rPr lang="en-CA" sz="15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Creativity in their hands</a:t>
            </a:r>
          </a:p>
        </p:txBody>
      </p:sp>
      <p:sp>
        <p:nvSpPr>
          <p:cNvPr id="17" name="TextBox 16"/>
          <p:cNvSpPr txBox="1"/>
          <p:nvPr/>
        </p:nvSpPr>
        <p:spPr>
          <a:xfrm>
            <a:off x="6494983" y="5718797"/>
            <a:ext cx="2556942" cy="784830"/>
          </a:xfrm>
          <a:prstGeom prst="rect">
            <a:avLst/>
          </a:prstGeom>
          <a:solidFill>
            <a:srgbClr val="E6E7E7"/>
          </a:solidFill>
        </p:spPr>
        <p:txBody>
          <a:bodyPr wrap="square" rtlCol="0">
            <a:spAutoFit/>
          </a:bodyPr>
          <a:lstStyle/>
          <a:p>
            <a:r>
              <a:rPr lang="en-CA" sz="1500"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Platform</a:t>
            </a:r>
          </a:p>
          <a:p>
            <a:r>
              <a:rPr lang="en-CA" sz="15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The place to find the comfort of your dreams</a:t>
            </a:r>
          </a:p>
        </p:txBody>
      </p:sp>
      <p:sp>
        <p:nvSpPr>
          <p:cNvPr id="18" name="TextBox 17"/>
          <p:cNvSpPr txBox="1"/>
          <p:nvPr/>
        </p:nvSpPr>
        <p:spPr>
          <a:xfrm>
            <a:off x="6929021" y="1292648"/>
            <a:ext cx="1778374" cy="784830"/>
          </a:xfrm>
          <a:prstGeom prst="rect">
            <a:avLst/>
          </a:prstGeom>
          <a:solidFill>
            <a:srgbClr val="E6E7E7"/>
          </a:solidFill>
        </p:spPr>
        <p:txBody>
          <a:bodyPr wrap="square" rtlCol="0">
            <a:spAutoFit/>
          </a:bodyPr>
          <a:lstStyle/>
          <a:p>
            <a:r>
              <a:rPr lang="en-CA" sz="1500"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Delivery</a:t>
            </a:r>
          </a:p>
          <a:p>
            <a:r>
              <a:rPr lang="en-CA" sz="15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Creativity in your home</a:t>
            </a:r>
          </a:p>
        </p:txBody>
      </p:sp>
      <p:sp>
        <p:nvSpPr>
          <p:cNvPr id="10" name="Shape 240"/>
          <p:cNvSpPr txBox="1">
            <a:spLocks/>
          </p:cNvSpPr>
          <p:nvPr/>
        </p:nvSpPr>
        <p:spPr>
          <a:xfrm>
            <a:off x="1524000" y="642230"/>
            <a:ext cx="9144000" cy="34072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800" kern="1200">
                <a:solidFill>
                  <a:srgbClr val="132E5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40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Our business model is unique</a:t>
            </a:r>
          </a:p>
        </p:txBody>
      </p:sp>
      <p:sp>
        <p:nvSpPr>
          <p:cNvPr id="13" name="TextBox 12"/>
          <p:cNvSpPr txBox="1"/>
          <p:nvPr/>
        </p:nvSpPr>
        <p:spPr>
          <a:xfrm>
            <a:off x="9993334" y="6326758"/>
            <a:ext cx="1797287" cy="246221"/>
          </a:xfrm>
          <a:prstGeom prst="rect">
            <a:avLst/>
          </a:prstGeom>
          <a:noFill/>
        </p:spPr>
        <p:txBody>
          <a:bodyPr wrap="none" rtlCol="0">
            <a:spAutoFit/>
          </a:bodyPr>
          <a:lstStyle/>
          <a:p>
            <a:r>
              <a:rPr lang="en-CA" sz="1000" i="1"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Images from istockphoto.com</a:t>
            </a:r>
          </a:p>
        </p:txBody>
      </p:sp>
    </p:spTree>
    <p:custDataLst>
      <p:tags r:id="rId1"/>
    </p:custDataLst>
    <p:extLst>
      <p:ext uri="{BB962C8B-B14F-4D97-AF65-F5344CB8AC3E}">
        <p14:creationId xmlns:p14="http://schemas.microsoft.com/office/powerpoint/2010/main" val="2791541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8" name="Shape 240"/>
          <p:cNvSpPr txBox="1">
            <a:spLocks/>
          </p:cNvSpPr>
          <p:nvPr/>
        </p:nvSpPr>
        <p:spPr>
          <a:xfrm>
            <a:off x="1524000" y="642230"/>
            <a:ext cx="9144000" cy="34072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800" kern="1200">
                <a:solidFill>
                  <a:srgbClr val="132E5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40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Our customers are clearly defined</a:t>
            </a:r>
          </a:p>
        </p:txBody>
      </p:sp>
      <p:grpSp>
        <p:nvGrpSpPr>
          <p:cNvPr id="15" name="Group 14"/>
          <p:cNvGrpSpPr/>
          <p:nvPr/>
        </p:nvGrpSpPr>
        <p:grpSpPr>
          <a:xfrm>
            <a:off x="4112760" y="4487798"/>
            <a:ext cx="2556942" cy="1229261"/>
            <a:chOff x="1480771" y="4981472"/>
            <a:chExt cx="2556942" cy="994619"/>
          </a:xfrm>
        </p:grpSpPr>
        <p:sp>
          <p:nvSpPr>
            <p:cNvPr id="9" name="TextBox 8"/>
            <p:cNvSpPr txBox="1"/>
            <p:nvPr/>
          </p:nvSpPr>
          <p:spPr>
            <a:xfrm>
              <a:off x="1480771" y="5175872"/>
              <a:ext cx="2556942" cy="800219"/>
            </a:xfrm>
            <a:prstGeom prst="rect">
              <a:avLst/>
            </a:prstGeom>
            <a:solidFill>
              <a:srgbClr val="E6E7E7"/>
            </a:solidFill>
          </p:spPr>
          <p:txBody>
            <a:bodyPr wrap="square" rtlCol="0">
              <a:spAutoFit/>
            </a:bodyPr>
            <a:lstStyle/>
            <a:p>
              <a:r>
                <a:rPr lang="en-CA" sz="1600" dirty="0">
                  <a:solidFill>
                    <a:srgbClr val="1E2A39"/>
                  </a:solidFill>
                  <a:latin typeface="Open Sans Semibold" panose="020B0706030804020204" pitchFamily="34" charset="0"/>
                  <a:ea typeface="Open Sans Semibold" panose="020B0706030804020204" pitchFamily="34" charset="0"/>
                  <a:cs typeface="Open Sans Semibold" panose="020B0706030804020204" pitchFamily="34" charset="0"/>
                </a:rPr>
                <a:t>Cool moms</a:t>
              </a:r>
            </a:p>
            <a:p>
              <a:r>
                <a:rPr lang="en-CA" sz="15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Looking for an original gift for her children.</a:t>
              </a:r>
            </a:p>
          </p:txBody>
        </p:sp>
        <p:sp>
          <p:nvSpPr>
            <p:cNvPr id="2" name="Isosceles Triangle 1"/>
            <p:cNvSpPr/>
            <p:nvPr/>
          </p:nvSpPr>
          <p:spPr>
            <a:xfrm>
              <a:off x="2609850" y="4981472"/>
              <a:ext cx="247650" cy="194399"/>
            </a:xfrm>
            <a:prstGeom prst="triangle">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 name="Group 13"/>
          <p:cNvGrpSpPr/>
          <p:nvPr/>
        </p:nvGrpSpPr>
        <p:grpSpPr>
          <a:xfrm>
            <a:off x="5899589" y="1547847"/>
            <a:ext cx="3104367" cy="1452189"/>
            <a:chOff x="4888651" y="5194573"/>
            <a:chExt cx="2759923" cy="1197919"/>
          </a:xfrm>
        </p:grpSpPr>
        <p:sp>
          <p:nvSpPr>
            <p:cNvPr id="10" name="TextBox 9"/>
            <p:cNvSpPr txBox="1"/>
            <p:nvPr/>
          </p:nvSpPr>
          <p:spPr>
            <a:xfrm>
              <a:off x="4888651" y="5194573"/>
              <a:ext cx="2759923" cy="1031051"/>
            </a:xfrm>
            <a:prstGeom prst="rect">
              <a:avLst/>
            </a:prstGeom>
            <a:solidFill>
              <a:srgbClr val="E6E7E7"/>
            </a:solidFill>
          </p:spPr>
          <p:txBody>
            <a:bodyPr wrap="square" rtlCol="0">
              <a:spAutoFit/>
            </a:bodyPr>
            <a:lstStyle/>
            <a:p>
              <a:r>
                <a:rPr lang="en-CA" sz="1600" dirty="0">
                  <a:solidFill>
                    <a:srgbClr val="1E2A39"/>
                  </a:solidFill>
                  <a:latin typeface="Open Sans Semibold" panose="020B0706030804020204" pitchFamily="34" charset="0"/>
                  <a:ea typeface="Open Sans Semibold" panose="020B0706030804020204" pitchFamily="34" charset="0"/>
                  <a:cs typeface="Open Sans Semibold" panose="020B0706030804020204" pitchFamily="34" charset="0"/>
                </a:rPr>
                <a:t>Young adults with good taste</a:t>
              </a:r>
            </a:p>
            <a:p>
              <a:r>
                <a:rPr lang="en-CA" sz="15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Finally able to pay their own rent, the young adult will want to customize everything!</a:t>
              </a:r>
            </a:p>
          </p:txBody>
        </p:sp>
        <p:sp>
          <p:nvSpPr>
            <p:cNvPr id="12" name="Isosceles Triangle 11"/>
            <p:cNvSpPr/>
            <p:nvPr/>
          </p:nvSpPr>
          <p:spPr>
            <a:xfrm rot="10800000">
              <a:off x="6103250" y="6147215"/>
              <a:ext cx="289186" cy="245277"/>
            </a:xfrm>
            <a:prstGeom prst="triangle">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 name="Group 2"/>
          <p:cNvGrpSpPr/>
          <p:nvPr/>
        </p:nvGrpSpPr>
        <p:grpSpPr>
          <a:xfrm>
            <a:off x="8626046" y="4487798"/>
            <a:ext cx="2556942" cy="1385780"/>
            <a:chOff x="7991733" y="5000522"/>
            <a:chExt cx="2556942" cy="1206400"/>
          </a:xfrm>
        </p:grpSpPr>
        <p:sp>
          <p:nvSpPr>
            <p:cNvPr id="11" name="TextBox 10"/>
            <p:cNvSpPr txBox="1"/>
            <p:nvPr/>
          </p:nvSpPr>
          <p:spPr>
            <a:xfrm>
              <a:off x="7991733" y="5175871"/>
              <a:ext cx="2556942" cy="1031051"/>
            </a:xfrm>
            <a:prstGeom prst="rect">
              <a:avLst/>
            </a:prstGeom>
            <a:solidFill>
              <a:srgbClr val="E6E7E7"/>
            </a:solidFill>
          </p:spPr>
          <p:txBody>
            <a:bodyPr wrap="square" rtlCol="0">
              <a:spAutoFit/>
            </a:bodyPr>
            <a:lstStyle/>
            <a:p>
              <a:r>
                <a:rPr lang="en-CA" sz="1600" dirty="0">
                  <a:solidFill>
                    <a:srgbClr val="1E2A39"/>
                  </a:solidFill>
                  <a:latin typeface="Open Sans Semibold" panose="020B0706030804020204" pitchFamily="34" charset="0"/>
                  <a:ea typeface="Open Sans Semibold" panose="020B0706030804020204" pitchFamily="34" charset="0"/>
                  <a:cs typeface="Open Sans Semibold" panose="020B0706030804020204" pitchFamily="34" charset="0"/>
                </a:rPr>
                <a:t>Airbnb home owners</a:t>
              </a:r>
            </a:p>
            <a:p>
              <a:r>
                <a:rPr lang="en-CA" sz="15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Wanting to provide a state of the art environment to their customers.</a:t>
              </a:r>
            </a:p>
          </p:txBody>
        </p:sp>
        <p:sp>
          <p:nvSpPr>
            <p:cNvPr id="13" name="Isosceles Triangle 12"/>
            <p:cNvSpPr/>
            <p:nvPr/>
          </p:nvSpPr>
          <p:spPr>
            <a:xfrm>
              <a:off x="9171946" y="5000522"/>
              <a:ext cx="247650" cy="194399"/>
            </a:xfrm>
            <a:prstGeom prst="triangle">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aphicFrame>
        <p:nvGraphicFramePr>
          <p:cNvPr id="4" name="Table 3"/>
          <p:cNvGraphicFramePr>
            <a:graphicFrameLocks noGrp="1"/>
          </p:cNvGraphicFramePr>
          <p:nvPr>
            <p:extLst>
              <p:ext uri="{D42A27DB-BD31-4B8C-83A1-F6EECF244321}">
                <p14:modId xmlns:p14="http://schemas.microsoft.com/office/powerpoint/2010/main" val="556710997"/>
              </p:ext>
            </p:extLst>
          </p:nvPr>
        </p:nvGraphicFramePr>
        <p:xfrm>
          <a:off x="790832" y="3209925"/>
          <a:ext cx="10668000" cy="914400"/>
        </p:xfrm>
        <a:graphic>
          <a:graphicData uri="http://schemas.openxmlformats.org/drawingml/2006/table">
            <a:tbl>
              <a:tblPr firstRow="1" bandRow="1">
                <a:tableStyleId>{5C22544A-7EE6-4342-B048-85BDC9FD1C3A}</a:tableStyleId>
              </a:tblPr>
              <a:tblGrid>
                <a:gridCol w="3464122">
                  <a:extLst>
                    <a:ext uri="{9D8B030D-6E8A-4147-A177-3AD203B41FA5}">
                      <a16:colId xmlns:a16="http://schemas.microsoft.com/office/drawing/2014/main" val="1086461156"/>
                    </a:ext>
                  </a:extLst>
                </a:gridCol>
                <a:gridCol w="2207645">
                  <a:extLst>
                    <a:ext uri="{9D8B030D-6E8A-4147-A177-3AD203B41FA5}">
                      <a16:colId xmlns:a16="http://schemas.microsoft.com/office/drawing/2014/main" val="364929458"/>
                    </a:ext>
                  </a:extLst>
                </a:gridCol>
                <a:gridCol w="1867104">
                  <a:extLst>
                    <a:ext uri="{9D8B030D-6E8A-4147-A177-3AD203B41FA5}">
                      <a16:colId xmlns:a16="http://schemas.microsoft.com/office/drawing/2014/main" val="1376881946"/>
                    </a:ext>
                  </a:extLst>
                </a:gridCol>
                <a:gridCol w="3129129">
                  <a:extLst>
                    <a:ext uri="{9D8B030D-6E8A-4147-A177-3AD203B41FA5}">
                      <a16:colId xmlns:a16="http://schemas.microsoft.com/office/drawing/2014/main" val="1204099389"/>
                    </a:ext>
                  </a:extLst>
                </a:gridCol>
              </a:tblGrid>
              <a:tr h="370840">
                <a:tc>
                  <a:txBody>
                    <a:bodyPr/>
                    <a:lstStyle/>
                    <a:p>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Avg.</a:t>
                      </a:r>
                      <a:r>
                        <a:rPr lang="en-US" baseline="0"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 Age</a:t>
                      </a:r>
                      <a:endPar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ED942D"/>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sz="2400" b="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29</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ED942D"/>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sz="2400" b="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27</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ED942D"/>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sz="2400" b="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35</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ED942D"/>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extLst>
                  <a:ext uri="{0D108BD9-81ED-4DB2-BD59-A6C34878D82A}">
                    <a16:rowId xmlns:a16="http://schemas.microsoft.com/office/drawing/2014/main" val="3261520103"/>
                  </a:ext>
                </a:extLst>
              </a:tr>
              <a:tr h="370840">
                <a:tc>
                  <a:txBody>
                    <a:bodyPr/>
                    <a:lstStyle/>
                    <a:p>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Avg. Disposable income</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38100" cap="flat" cmpd="sng" algn="ctr">
                      <a:solidFill>
                        <a:srgbClr val="ED942D"/>
                      </a:solidFill>
                      <a:prstDash val="solid"/>
                      <a:round/>
                      <a:headEnd type="none" w="med" len="med"/>
                      <a:tailEnd type="none" w="med" len="med"/>
                    </a:lnB>
                    <a:noFill/>
                  </a:tcPr>
                </a:tc>
                <a:tc>
                  <a:txBody>
                    <a:bodyPr/>
                    <a:lstStyle/>
                    <a:p>
                      <a:pPr algn="ctr"/>
                      <a:r>
                        <a:rPr lang="en-US" sz="24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$16,427</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38100" cap="flat" cmpd="sng" algn="ctr">
                      <a:solidFill>
                        <a:srgbClr val="ED942D"/>
                      </a:solidFill>
                      <a:prstDash val="solid"/>
                      <a:round/>
                      <a:headEnd type="none" w="med" len="med"/>
                      <a:tailEnd type="none" w="med" len="med"/>
                    </a:lnB>
                    <a:noFill/>
                  </a:tcPr>
                </a:tc>
                <a:tc>
                  <a:txBody>
                    <a:bodyPr/>
                    <a:lstStyle/>
                    <a:p>
                      <a:pPr algn="ctr"/>
                      <a:r>
                        <a:rPr lang="en-US" sz="24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$19,612</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38100" cap="flat" cmpd="sng" algn="ctr">
                      <a:solidFill>
                        <a:srgbClr val="ED942D"/>
                      </a:solidFill>
                      <a:prstDash val="solid"/>
                      <a:round/>
                      <a:headEnd type="none" w="med" len="med"/>
                      <a:tailEnd type="none" w="med" len="med"/>
                    </a:lnB>
                    <a:noFill/>
                  </a:tcPr>
                </a:tc>
                <a:tc>
                  <a:txBody>
                    <a:bodyPr/>
                    <a:lstStyle/>
                    <a:p>
                      <a:pPr algn="ctr"/>
                      <a:r>
                        <a:rPr lang="en-US" sz="24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$22,128</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38100" cap="flat" cmpd="sng" algn="ctr">
                      <a:solidFill>
                        <a:srgbClr val="ED942D"/>
                      </a:solidFill>
                      <a:prstDash val="solid"/>
                      <a:round/>
                      <a:headEnd type="none" w="med" len="med"/>
                      <a:tailEnd type="none" w="med" len="med"/>
                    </a:lnB>
                    <a:noFill/>
                  </a:tcPr>
                </a:tc>
                <a:extLst>
                  <a:ext uri="{0D108BD9-81ED-4DB2-BD59-A6C34878D82A}">
                    <a16:rowId xmlns:a16="http://schemas.microsoft.com/office/drawing/2014/main" val="3594042261"/>
                  </a:ext>
                </a:extLst>
              </a:tr>
            </a:tbl>
          </a:graphicData>
        </a:graphic>
      </p:graphicFrame>
    </p:spTree>
    <p:custDataLst>
      <p:tags r:id="rId1"/>
    </p:custDataLst>
    <p:extLst>
      <p:ext uri="{BB962C8B-B14F-4D97-AF65-F5344CB8AC3E}">
        <p14:creationId xmlns:p14="http://schemas.microsoft.com/office/powerpoint/2010/main" val="42864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620" y="1541394"/>
            <a:ext cx="9944100" cy="4410075"/>
          </a:xfrm>
          <a:prstGeom prst="rect">
            <a:avLst/>
          </a:prstGeom>
        </p:spPr>
      </p:pic>
      <p:sp>
        <p:nvSpPr>
          <p:cNvPr id="7" name="Shape 240"/>
          <p:cNvSpPr txBox="1">
            <a:spLocks/>
          </p:cNvSpPr>
          <p:nvPr/>
        </p:nvSpPr>
        <p:spPr>
          <a:xfrm>
            <a:off x="1524000" y="642230"/>
            <a:ext cx="9144000" cy="34072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800" kern="1200">
                <a:solidFill>
                  <a:srgbClr val="132E5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40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Our channels are optimized</a:t>
            </a:r>
          </a:p>
        </p:txBody>
      </p:sp>
      <p:sp>
        <p:nvSpPr>
          <p:cNvPr id="4" name="TextBox 3"/>
          <p:cNvSpPr txBox="1"/>
          <p:nvPr/>
        </p:nvSpPr>
        <p:spPr>
          <a:xfrm>
            <a:off x="6351646" y="1356728"/>
            <a:ext cx="2042712" cy="646331"/>
          </a:xfrm>
          <a:prstGeom prst="rect">
            <a:avLst/>
          </a:prstGeom>
          <a:solidFill>
            <a:srgbClr val="E6E7E7"/>
          </a:solidFill>
        </p:spPr>
        <p:txBody>
          <a:bodyPr wrap="square" rtlCol="0">
            <a:spAutoFit/>
          </a:bodyPr>
          <a:lstStyle/>
          <a:p>
            <a:pPr algn="ctr"/>
            <a:r>
              <a:rPr lang="en-CA"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Email</a:t>
            </a:r>
          </a:p>
          <a:p>
            <a:pPr algn="ctr"/>
            <a:r>
              <a:rPr lang="en-CA" b="1" dirty="0">
                <a:solidFill>
                  <a:srgbClr val="ED942D"/>
                </a:solidFill>
                <a:latin typeface="Open Sans Semibold" panose="020B0706030804020204" pitchFamily="34" charset="0"/>
                <a:ea typeface="Open Sans Semibold" panose="020B0706030804020204" pitchFamily="34" charset="0"/>
                <a:cs typeface="Open Sans Semibold" panose="020B0706030804020204" pitchFamily="34" charset="0"/>
              </a:rPr>
              <a:t>40%</a:t>
            </a:r>
            <a:endParaRPr lang="en-CA" b="1"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8726734" y="3746432"/>
            <a:ext cx="1784747" cy="646331"/>
          </a:xfrm>
          <a:prstGeom prst="rect">
            <a:avLst/>
          </a:prstGeom>
          <a:solidFill>
            <a:srgbClr val="E6E7E7"/>
          </a:solidFill>
        </p:spPr>
        <p:txBody>
          <a:bodyPr wrap="square" rtlCol="0">
            <a:spAutoFit/>
          </a:bodyPr>
          <a:lstStyle/>
          <a:p>
            <a:pPr algn="ctr"/>
            <a:r>
              <a:rPr lang="en-CA"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Paid search</a:t>
            </a:r>
          </a:p>
          <a:p>
            <a:pPr algn="ctr"/>
            <a:r>
              <a:rPr lang="en-CA" dirty="0">
                <a:solidFill>
                  <a:srgbClr val="ED942D"/>
                </a:solidFill>
                <a:latin typeface="Open Sans Semibold" panose="020B0706030804020204" pitchFamily="34" charset="0"/>
                <a:ea typeface="Open Sans Semibold" panose="020B0706030804020204" pitchFamily="34" charset="0"/>
                <a:cs typeface="Open Sans Semibold" panose="020B0706030804020204" pitchFamily="34" charset="0"/>
              </a:rPr>
              <a:t>10%</a:t>
            </a:r>
            <a:endParaRPr lang="en-CA" b="1"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xtBox 7"/>
          <p:cNvSpPr txBox="1"/>
          <p:nvPr/>
        </p:nvSpPr>
        <p:spPr>
          <a:xfrm>
            <a:off x="1305929" y="5404339"/>
            <a:ext cx="2261055" cy="646331"/>
          </a:xfrm>
          <a:prstGeom prst="rect">
            <a:avLst/>
          </a:prstGeom>
          <a:solidFill>
            <a:srgbClr val="E6E7E7"/>
          </a:solidFill>
        </p:spPr>
        <p:txBody>
          <a:bodyPr wrap="square" rtlCol="0">
            <a:spAutoFit/>
          </a:bodyPr>
          <a:lstStyle/>
          <a:p>
            <a:pPr algn="ctr"/>
            <a:r>
              <a:rPr lang="en-CA"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Organic search </a:t>
            </a:r>
            <a:r>
              <a:rPr lang="en-CA" dirty="0">
                <a:solidFill>
                  <a:srgbClr val="ED942D"/>
                </a:solidFill>
                <a:latin typeface="Open Sans Semibold" panose="020B0706030804020204" pitchFamily="34" charset="0"/>
                <a:ea typeface="Open Sans Semibold" panose="020B0706030804020204" pitchFamily="34" charset="0"/>
                <a:cs typeface="Open Sans Semibold" panose="020B0706030804020204" pitchFamily="34" charset="0"/>
              </a:rPr>
              <a:t>50%</a:t>
            </a:r>
            <a:endParaRPr lang="en-CA"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ustDataLst>
      <p:tags r:id="rId1"/>
    </p:custDataLst>
    <p:extLst>
      <p:ext uri="{BB962C8B-B14F-4D97-AF65-F5344CB8AC3E}">
        <p14:creationId xmlns:p14="http://schemas.microsoft.com/office/powerpoint/2010/main" val="122254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8" name="Shape 240"/>
          <p:cNvSpPr txBox="1">
            <a:spLocks/>
          </p:cNvSpPr>
          <p:nvPr/>
        </p:nvSpPr>
        <p:spPr>
          <a:xfrm>
            <a:off x="1524000" y="642230"/>
            <a:ext cx="9144000" cy="34072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800" kern="1200">
                <a:solidFill>
                  <a:srgbClr val="132E5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40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And customers keep coming back</a:t>
            </a:r>
          </a:p>
        </p:txBody>
      </p:sp>
      <p:grpSp>
        <p:nvGrpSpPr>
          <p:cNvPr id="4" name="Group 3"/>
          <p:cNvGrpSpPr/>
          <p:nvPr/>
        </p:nvGrpSpPr>
        <p:grpSpPr>
          <a:xfrm>
            <a:off x="3165858" y="1784385"/>
            <a:ext cx="5860284" cy="3695428"/>
            <a:chOff x="1013070" y="3126776"/>
            <a:chExt cx="3273989" cy="2064541"/>
          </a:xfrm>
        </p:grpSpPr>
        <p:grpSp>
          <p:nvGrpSpPr>
            <p:cNvPr id="5" name="Group 4"/>
            <p:cNvGrpSpPr/>
            <p:nvPr/>
          </p:nvGrpSpPr>
          <p:grpSpPr>
            <a:xfrm>
              <a:off x="1013070" y="3482424"/>
              <a:ext cx="3273989" cy="1318386"/>
              <a:chOff x="1013070" y="3482424"/>
              <a:chExt cx="3273989" cy="1318386"/>
            </a:xfrm>
          </p:grpSpPr>
          <p:sp>
            <p:nvSpPr>
              <p:cNvPr id="10" name="Rectangle 9"/>
              <p:cNvSpPr/>
              <p:nvPr/>
            </p:nvSpPr>
            <p:spPr>
              <a:xfrm>
                <a:off x="2157630" y="3482424"/>
                <a:ext cx="984869" cy="1317307"/>
              </a:xfrm>
              <a:prstGeom prst="rect">
                <a:avLst/>
              </a:prstGeom>
              <a:no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49408" y="3482424"/>
                <a:ext cx="984869" cy="1317307"/>
              </a:xfrm>
              <a:prstGeom prst="rect">
                <a:avLst/>
              </a:prstGeom>
              <a:no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64349" y="3482424"/>
                <a:ext cx="984869" cy="1317307"/>
              </a:xfrm>
              <a:prstGeom prst="rect">
                <a:avLst/>
              </a:prstGeom>
              <a:no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49408" y="4331730"/>
                <a:ext cx="984869" cy="468001"/>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157630" y="4115778"/>
                <a:ext cx="984869" cy="685032"/>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264723" y="3779720"/>
                <a:ext cx="984869" cy="1020011"/>
              </a:xfrm>
              <a:prstGeom prst="rect">
                <a:avLst/>
              </a:prstGeom>
              <a:solidFill>
                <a:srgbClr val="FA62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013070" y="4247049"/>
                <a:ext cx="1050212" cy="157973"/>
              </a:xfrm>
              <a:prstGeom prst="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24207" y="4022435"/>
                <a:ext cx="1050212" cy="157973"/>
              </a:xfrm>
              <a:prstGeom prst="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36847" y="3689345"/>
                <a:ext cx="1050212" cy="157973"/>
              </a:xfrm>
              <a:prstGeom prst="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128719" y="3557376"/>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79490" y="3559266"/>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243508" y="3559832"/>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694278" y="3561722"/>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347693" y="3559036"/>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798463" y="3560925"/>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343643" y="4984981"/>
              <a:ext cx="396911" cy="206336"/>
            </a:xfrm>
            <a:prstGeom prst="rect">
              <a:avLst/>
            </a:prstGeom>
            <a:noFill/>
            <a:ln w="12700">
              <a:noFill/>
            </a:ln>
          </p:spPr>
          <p:txBody>
            <a:bodyPr wrap="none" rtlCol="0">
              <a:spAutoFit/>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2014</a:t>
              </a:r>
            </a:p>
          </p:txBody>
        </p:sp>
        <p:sp>
          <p:nvSpPr>
            <p:cNvPr id="7" name="TextBox 6"/>
            <p:cNvSpPr txBox="1"/>
            <p:nvPr/>
          </p:nvSpPr>
          <p:spPr>
            <a:xfrm>
              <a:off x="2442314" y="4984981"/>
              <a:ext cx="396911" cy="206336"/>
            </a:xfrm>
            <a:prstGeom prst="rect">
              <a:avLst/>
            </a:prstGeom>
            <a:noFill/>
            <a:ln w="12700">
              <a:noFill/>
            </a:ln>
          </p:spPr>
          <p:txBody>
            <a:bodyPr wrap="none" rtlCol="0">
              <a:spAutoFit/>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2015</a:t>
              </a:r>
            </a:p>
          </p:txBody>
        </p:sp>
        <p:sp>
          <p:nvSpPr>
            <p:cNvPr id="9" name="TextBox 8"/>
            <p:cNvSpPr txBox="1"/>
            <p:nvPr/>
          </p:nvSpPr>
          <p:spPr>
            <a:xfrm>
              <a:off x="3526004" y="4984981"/>
              <a:ext cx="396911" cy="206336"/>
            </a:xfrm>
            <a:prstGeom prst="rect">
              <a:avLst/>
            </a:prstGeom>
            <a:noFill/>
            <a:ln w="12700">
              <a:noFill/>
            </a:ln>
          </p:spPr>
          <p:txBody>
            <a:bodyPr wrap="none" rtlCol="0">
              <a:spAutoFit/>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2016</a:t>
              </a:r>
            </a:p>
          </p:txBody>
        </p:sp>
        <p:sp>
          <p:nvSpPr>
            <p:cNvPr id="26" name="TextBox 25"/>
            <p:cNvSpPr txBox="1"/>
            <p:nvPr/>
          </p:nvSpPr>
          <p:spPr>
            <a:xfrm>
              <a:off x="3561014" y="3126777"/>
              <a:ext cx="391537" cy="206336"/>
            </a:xfrm>
            <a:prstGeom prst="rect">
              <a:avLst/>
            </a:prstGeom>
            <a:noFill/>
            <a:ln w="12700">
              <a:noFill/>
            </a:ln>
          </p:spPr>
          <p:txBody>
            <a:bodyPr wrap="none" rtlCol="0">
              <a:spAutoFit/>
            </a:bodyPr>
            <a:lstStyle/>
            <a:p>
              <a:pPr algn="ctr"/>
              <a:r>
                <a:rPr lang="en-US" b="1"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1.4M</a:t>
              </a:r>
            </a:p>
          </p:txBody>
        </p:sp>
        <p:sp>
          <p:nvSpPr>
            <p:cNvPr id="27" name="TextBox 26"/>
            <p:cNvSpPr txBox="1"/>
            <p:nvPr/>
          </p:nvSpPr>
          <p:spPr>
            <a:xfrm>
              <a:off x="2453544" y="3126777"/>
              <a:ext cx="391537" cy="206336"/>
            </a:xfrm>
            <a:prstGeom prst="rect">
              <a:avLst/>
            </a:prstGeom>
            <a:noFill/>
            <a:ln w="12700">
              <a:noFill/>
            </a:ln>
          </p:spPr>
          <p:txBody>
            <a:bodyPr wrap="none" rtlCol="0">
              <a:spAutoFit/>
            </a:bodyPr>
            <a:lstStyle/>
            <a:p>
              <a:pPr algn="ctr"/>
              <a:r>
                <a:rPr lang="en-US" b="1"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1.1M</a:t>
              </a:r>
            </a:p>
          </p:txBody>
        </p:sp>
        <p:sp>
          <p:nvSpPr>
            <p:cNvPr id="28" name="TextBox 27"/>
            <p:cNvSpPr txBox="1"/>
            <p:nvPr/>
          </p:nvSpPr>
          <p:spPr>
            <a:xfrm>
              <a:off x="1338824" y="3126776"/>
              <a:ext cx="398702" cy="206336"/>
            </a:xfrm>
            <a:prstGeom prst="rect">
              <a:avLst/>
            </a:prstGeom>
            <a:noFill/>
            <a:ln w="12700">
              <a:noFill/>
            </a:ln>
          </p:spPr>
          <p:txBody>
            <a:bodyPr wrap="none" rtlCol="0">
              <a:spAutoFit/>
            </a:bodyPr>
            <a:lstStyle/>
            <a:p>
              <a:pPr algn="ctr"/>
              <a:r>
                <a:rPr lang="en-US" b="1"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830K</a:t>
              </a:r>
            </a:p>
          </p:txBody>
        </p:sp>
      </p:grpSp>
    </p:spTree>
    <p:custDataLst>
      <p:tags r:id="rId1"/>
    </p:custDataLst>
    <p:extLst>
      <p:ext uri="{BB962C8B-B14F-4D97-AF65-F5344CB8AC3E}">
        <p14:creationId xmlns:p14="http://schemas.microsoft.com/office/powerpoint/2010/main" val="127999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 name="Shape 240"/>
          <p:cNvSpPr txBox="1">
            <a:spLocks/>
          </p:cNvSpPr>
          <p:nvPr/>
        </p:nvSpPr>
        <p:spPr>
          <a:xfrm>
            <a:off x="1367481" y="930875"/>
            <a:ext cx="9827740" cy="3262183"/>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Clr>
                <a:srgbClr val="132E57"/>
              </a:buClr>
              <a:buSzPct val="25000"/>
              <a:buFont typeface="Open Sans"/>
              <a:buNone/>
            </a:pPr>
            <a:r>
              <a:rPr lang="en-US"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sym typeface="Open Sans"/>
              </a:rPr>
              <a:t>“I searched high and low for the perfect duvet… and finally found it by designing my own at Duvet Business. Beyond satisfied!”</a:t>
            </a:r>
          </a:p>
        </p:txBody>
      </p:sp>
      <p:sp>
        <p:nvSpPr>
          <p:cNvPr id="7" name="Rectangle 6"/>
          <p:cNvSpPr/>
          <p:nvPr/>
        </p:nvSpPr>
        <p:spPr>
          <a:xfrm>
            <a:off x="3892239" y="4499029"/>
            <a:ext cx="4778224" cy="945065"/>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lgn="ctr">
              <a:spcBef>
                <a:spcPts val="600"/>
              </a:spcBef>
              <a:spcAft>
                <a:spcPts val="600"/>
              </a:spcAft>
            </a:pP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 Satisfied Customer</a:t>
            </a:r>
          </a:p>
        </p:txBody>
      </p:sp>
    </p:spTree>
    <p:custDataLst>
      <p:tags r:id="rId1"/>
    </p:custDataLst>
    <p:extLst>
      <p:ext uri="{BB962C8B-B14F-4D97-AF65-F5344CB8AC3E}">
        <p14:creationId xmlns:p14="http://schemas.microsoft.com/office/powerpoint/2010/main" val="12902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4" name="Shape 240"/>
          <p:cNvSpPr txBox="1">
            <a:spLocks/>
          </p:cNvSpPr>
          <p:nvPr/>
        </p:nvSpPr>
        <p:spPr>
          <a:xfrm>
            <a:off x="1524000" y="4445794"/>
            <a:ext cx="9144000" cy="1223963"/>
          </a:xfrm>
          <a:prstGeom prst="rect">
            <a:avLst/>
          </a:prstGeom>
          <a:noFill/>
          <a:ln>
            <a:noFill/>
          </a:ln>
        </p:spPr>
        <p:txBody>
          <a:bodyPr vert="horz" lIns="91425" tIns="45700" rIns="91425" bIns="45700" rtlCol="0" anchor="ctr" anchorCtr="0">
            <a:noAutofit/>
          </a:bodyPr>
          <a:lstStyle>
            <a:lvl1pPr algn="ctr" defTabSz="914400" rtl="0" eaLnBrk="1" latinLnBrk="0" hangingPunct="1">
              <a:lnSpc>
                <a:spcPct val="90000"/>
              </a:lnSpc>
              <a:spcBef>
                <a:spcPct val="0"/>
              </a:spcBef>
              <a:buNone/>
              <a:defRPr sz="4800" kern="120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spcBef>
                <a:spcPts val="0"/>
              </a:spcBef>
              <a:buClr>
                <a:srgbClr val="132E57"/>
              </a:buClr>
              <a:buSzPct val="25000"/>
              <a:buFont typeface="Open Sans"/>
              <a:buNone/>
            </a:pPr>
            <a:r>
              <a:rPr lang="en-US" dirty="0">
                <a:sym typeface="Open Sans"/>
              </a:rPr>
              <a:t>The Path Forward</a:t>
            </a:r>
            <a:endParaRPr lang="en-US" sz="4400" dirty="0">
              <a:sym typeface="Open Sans"/>
            </a:endParaRPr>
          </a:p>
        </p:txBody>
      </p:sp>
      <p:sp>
        <p:nvSpPr>
          <p:cNvPr id="5" name="Oval 4"/>
          <p:cNvSpPr/>
          <p:nvPr/>
        </p:nvSpPr>
        <p:spPr>
          <a:xfrm rot="10800000" flipV="1">
            <a:off x="5143500" y="1562100"/>
            <a:ext cx="1905000" cy="1905000"/>
          </a:xfrm>
          <a:prstGeom prst="ellipse">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Oval 5"/>
          <p:cNvSpPr/>
          <p:nvPr/>
        </p:nvSpPr>
        <p:spPr>
          <a:xfrm rot="10800000" flipV="1">
            <a:off x="4676775" y="1095375"/>
            <a:ext cx="2838450" cy="2838450"/>
          </a:xfrm>
          <a:prstGeom prst="ellipse">
            <a:avLst/>
          </a:prstGeom>
          <a:noFill/>
          <a:ln>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 name="Picture 2"/>
          <p:cNvPicPr>
            <a:picLocks noChangeAspect="1"/>
          </p:cNvPicPr>
          <p:nvPr/>
        </p:nvPicPr>
        <p:blipFill>
          <a:blip r:embed="rId4"/>
          <a:stretch>
            <a:fillRect/>
          </a:stretch>
        </p:blipFill>
        <p:spPr>
          <a:xfrm>
            <a:off x="4698123" y="992675"/>
            <a:ext cx="2757626" cy="2757626"/>
          </a:xfrm>
          <a:prstGeom prst="rect">
            <a:avLst/>
          </a:prstGeom>
        </p:spPr>
      </p:pic>
    </p:spTree>
    <p:custDataLst>
      <p:tags r:id="rId1"/>
    </p:custDataLst>
    <p:extLst>
      <p:ext uri="{BB962C8B-B14F-4D97-AF65-F5344CB8AC3E}">
        <p14:creationId xmlns:p14="http://schemas.microsoft.com/office/powerpoint/2010/main" val="8639481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9" name="Shape 240"/>
          <p:cNvSpPr txBox="1">
            <a:spLocks/>
          </p:cNvSpPr>
          <p:nvPr/>
        </p:nvSpPr>
        <p:spPr>
          <a:xfrm>
            <a:off x="1524000" y="642230"/>
            <a:ext cx="9144000" cy="34072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800" kern="1200">
                <a:solidFill>
                  <a:srgbClr val="132E5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40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We are just getting started</a:t>
            </a:r>
          </a:p>
        </p:txBody>
      </p:sp>
      <p:sp>
        <p:nvSpPr>
          <p:cNvPr id="4" name="TextBox 3"/>
          <p:cNvSpPr txBox="1"/>
          <p:nvPr/>
        </p:nvSpPr>
        <p:spPr>
          <a:xfrm>
            <a:off x="9939132" y="6339137"/>
            <a:ext cx="1848583" cy="246221"/>
          </a:xfrm>
          <a:prstGeom prst="rect">
            <a:avLst/>
          </a:prstGeom>
          <a:noFill/>
        </p:spPr>
        <p:txBody>
          <a:bodyPr wrap="none" rtlCol="0">
            <a:spAutoFit/>
          </a:bodyPr>
          <a:lstStyle/>
          <a:p>
            <a:r>
              <a:rPr lang="en-CA" sz="1000" i="1"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Images from istockphotos.com</a:t>
            </a:r>
          </a:p>
        </p:txBody>
      </p:sp>
      <p:grpSp>
        <p:nvGrpSpPr>
          <p:cNvPr id="11" name="Group 10"/>
          <p:cNvGrpSpPr/>
          <p:nvPr/>
        </p:nvGrpSpPr>
        <p:grpSpPr>
          <a:xfrm>
            <a:off x="4105274" y="1319339"/>
            <a:ext cx="3971155" cy="2390774"/>
            <a:chOff x="4286249" y="2276475"/>
            <a:chExt cx="3971155" cy="2390774"/>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249" y="2867024"/>
              <a:ext cx="1800225" cy="18002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7782" y="2276475"/>
              <a:ext cx="1793076" cy="179307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7179" y="2867024"/>
              <a:ext cx="1800225" cy="1800225"/>
            </a:xfrm>
            <a:prstGeom prst="rect">
              <a:avLst/>
            </a:prstGeom>
          </p:spPr>
        </p:pic>
      </p:grpSp>
      <p:sp>
        <p:nvSpPr>
          <p:cNvPr id="17" name="TextBox 16"/>
          <p:cNvSpPr txBox="1"/>
          <p:nvPr/>
        </p:nvSpPr>
        <p:spPr>
          <a:xfrm>
            <a:off x="1016884" y="4322144"/>
            <a:ext cx="2924174" cy="1323439"/>
          </a:xfrm>
          <a:prstGeom prst="rect">
            <a:avLst/>
          </a:prstGeom>
          <a:solidFill>
            <a:srgbClr val="E6E7E7"/>
          </a:solidFill>
        </p:spPr>
        <p:txBody>
          <a:bodyPr wrap="square" rtlCol="0">
            <a:spAutoFit/>
          </a:bodyPr>
          <a:lstStyle/>
          <a:p>
            <a:pPr algn="ctr"/>
            <a:r>
              <a:rPr lang="en-CA" sz="1600" dirty="0">
                <a:solidFill>
                  <a:srgbClr val="1E2A39"/>
                </a:solidFill>
                <a:latin typeface="Open Sans Semibold" panose="020B0706030804020204" pitchFamily="34" charset="0"/>
                <a:ea typeface="Open Sans Semibold" panose="020B0706030804020204" pitchFamily="34" charset="0"/>
                <a:cs typeface="Open Sans Semibold" panose="020B0706030804020204" pitchFamily="34" charset="0"/>
              </a:rPr>
              <a:t>Country Expansion</a:t>
            </a:r>
          </a:p>
          <a:p>
            <a:pPr algn="ctr"/>
            <a:endParaRPr lang="en-CA" sz="16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CA" sz="16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U.K.</a:t>
            </a:r>
          </a:p>
          <a:p>
            <a:pPr algn="ctr"/>
            <a:r>
              <a:rPr lang="en-CA" sz="16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China</a:t>
            </a:r>
          </a:p>
          <a:p>
            <a:pPr algn="ctr"/>
            <a:r>
              <a:rPr lang="en-CA" sz="16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Brazil</a:t>
            </a:r>
          </a:p>
        </p:txBody>
      </p:sp>
      <p:sp>
        <p:nvSpPr>
          <p:cNvPr id="18" name="TextBox 17"/>
          <p:cNvSpPr txBox="1"/>
          <p:nvPr/>
        </p:nvSpPr>
        <p:spPr>
          <a:xfrm>
            <a:off x="4611258" y="4322144"/>
            <a:ext cx="2924174" cy="1323439"/>
          </a:xfrm>
          <a:prstGeom prst="rect">
            <a:avLst/>
          </a:prstGeom>
          <a:solidFill>
            <a:srgbClr val="E6E7E7"/>
          </a:solidFill>
        </p:spPr>
        <p:txBody>
          <a:bodyPr wrap="square" rtlCol="0">
            <a:spAutoFit/>
          </a:bodyPr>
          <a:lstStyle/>
          <a:p>
            <a:pPr algn="ctr"/>
            <a:r>
              <a:rPr lang="en-CA" sz="1600" dirty="0">
                <a:solidFill>
                  <a:srgbClr val="1E2A39"/>
                </a:solidFill>
                <a:latin typeface="Open Sans Semibold" panose="020B0706030804020204" pitchFamily="34" charset="0"/>
                <a:ea typeface="Open Sans Semibold" panose="020B0706030804020204" pitchFamily="34" charset="0"/>
                <a:cs typeface="Open Sans Semibold" panose="020B0706030804020204" pitchFamily="34" charset="0"/>
              </a:rPr>
              <a:t>Product Expansion</a:t>
            </a:r>
          </a:p>
          <a:p>
            <a:pPr algn="ctr"/>
            <a:endParaRPr lang="en-CA" sz="16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CA" sz="16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Duvets</a:t>
            </a:r>
          </a:p>
          <a:p>
            <a:pPr algn="ctr"/>
            <a:r>
              <a:rPr lang="en-CA" sz="16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Accessories</a:t>
            </a:r>
          </a:p>
          <a:p>
            <a:pPr algn="ctr"/>
            <a:r>
              <a:rPr lang="en-CA" sz="16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Interior Design</a:t>
            </a:r>
          </a:p>
        </p:txBody>
      </p:sp>
      <p:sp>
        <p:nvSpPr>
          <p:cNvPr id="19" name="TextBox 18"/>
          <p:cNvSpPr txBox="1"/>
          <p:nvPr/>
        </p:nvSpPr>
        <p:spPr>
          <a:xfrm>
            <a:off x="8205632" y="4302616"/>
            <a:ext cx="2924174" cy="1323439"/>
          </a:xfrm>
          <a:prstGeom prst="rect">
            <a:avLst/>
          </a:prstGeom>
          <a:solidFill>
            <a:srgbClr val="E6E7E7"/>
          </a:solidFill>
        </p:spPr>
        <p:txBody>
          <a:bodyPr wrap="square" rtlCol="0">
            <a:spAutoFit/>
          </a:bodyPr>
          <a:lstStyle/>
          <a:p>
            <a:pPr algn="ctr"/>
            <a:r>
              <a:rPr lang="en-CA" sz="1600" dirty="0">
                <a:solidFill>
                  <a:srgbClr val="1E2A39"/>
                </a:solidFill>
                <a:latin typeface="Open Sans Semibold" panose="020B0706030804020204" pitchFamily="34" charset="0"/>
                <a:ea typeface="Open Sans Semibold" panose="020B0706030804020204" pitchFamily="34" charset="0"/>
                <a:cs typeface="Open Sans Semibold" panose="020B0706030804020204" pitchFamily="34" charset="0"/>
              </a:rPr>
              <a:t>Customer Experience</a:t>
            </a:r>
          </a:p>
          <a:p>
            <a:pPr algn="ctr"/>
            <a:endParaRPr lang="en-CA" sz="16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CA" sz="16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We will ask you questions to tailor your search</a:t>
            </a:r>
          </a:p>
          <a:p>
            <a:pPr algn="ctr"/>
            <a:endParaRPr lang="en-CA" sz="160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0931" y="1745575"/>
            <a:ext cx="1933575" cy="193357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9084" y="1750339"/>
            <a:ext cx="1959774" cy="1959774"/>
          </a:xfrm>
          <a:prstGeom prst="rect">
            <a:avLst/>
          </a:prstGeom>
        </p:spPr>
      </p:pic>
    </p:spTree>
    <p:custDataLst>
      <p:tags r:id="rId1"/>
    </p:custDataLst>
    <p:extLst>
      <p:ext uri="{BB962C8B-B14F-4D97-AF65-F5344CB8AC3E}">
        <p14:creationId xmlns:p14="http://schemas.microsoft.com/office/powerpoint/2010/main" val="2553434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8" name="Shape 140"/>
          <p:cNvSpPr txBox="1"/>
          <p:nvPr/>
        </p:nvSpPr>
        <p:spPr>
          <a:xfrm>
            <a:off x="2014989" y="163144"/>
            <a:ext cx="7952796" cy="1325562"/>
          </a:xfrm>
          <a:prstGeom prst="rect">
            <a:avLst/>
          </a:prstGeom>
        </p:spPr>
        <p:txBody>
          <a:bodyPr vert="horz" lIns="91440" tIns="45720" rIns="91440" bIns="45720" rtlCol="0" anchor="ctr">
            <a:normAutofit fontScale="97500"/>
          </a:bodyPr>
          <a:lstStyle>
            <a:defPPr>
              <a:defRPr lang="en-US"/>
            </a:defPPr>
            <a:lvl1pPr algn="ctr">
              <a:lnSpc>
                <a:spcPct val="90000"/>
              </a:lnSpc>
              <a:spcBef>
                <a:spcPct val="0"/>
              </a:spcBef>
              <a:buNone/>
              <a:defRPr sz="2400">
                <a:solidFill>
                  <a:srgbClr val="132E57"/>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sym typeface="Open Sans"/>
              </a:rPr>
              <a:t>Product expansion: providing our customers with…</a:t>
            </a:r>
          </a:p>
        </p:txBody>
      </p:sp>
      <p:sp>
        <p:nvSpPr>
          <p:cNvPr id="11" name="TextBox 10"/>
          <p:cNvSpPr txBox="1"/>
          <p:nvPr/>
        </p:nvSpPr>
        <p:spPr>
          <a:xfrm>
            <a:off x="2014988" y="4296242"/>
            <a:ext cx="1861336" cy="369332"/>
          </a:xfrm>
          <a:prstGeom prst="rect">
            <a:avLst/>
          </a:prstGeom>
          <a:noFill/>
        </p:spPr>
        <p:txBody>
          <a:bodyPr wrap="square" rtlCol="0">
            <a:spAutoFit/>
          </a:bodyPr>
          <a:lstStyle/>
          <a:p>
            <a:pPr algn="ctr"/>
            <a:r>
              <a:rPr lang="en-US" b="1" dirty="0">
                <a:solidFill>
                  <a:srgbClr val="1E2A39"/>
                </a:solidFill>
                <a:latin typeface="Open Sans Light" panose="020B0306030504020204" pitchFamily="34" charset="0"/>
                <a:ea typeface="Open Sans Light" panose="020B0306030504020204" pitchFamily="34" charset="0"/>
                <a:cs typeface="Open Sans Light" panose="020B0306030504020204" pitchFamily="34" charset="0"/>
              </a:rPr>
              <a:t>Duvets</a:t>
            </a:r>
          </a:p>
        </p:txBody>
      </p:sp>
      <p:sp>
        <p:nvSpPr>
          <p:cNvPr id="12" name="TextBox 11"/>
          <p:cNvSpPr txBox="1"/>
          <p:nvPr/>
        </p:nvSpPr>
        <p:spPr>
          <a:xfrm>
            <a:off x="5102177" y="4296242"/>
            <a:ext cx="1861336" cy="369332"/>
          </a:xfrm>
          <a:prstGeom prst="rect">
            <a:avLst/>
          </a:prstGeom>
          <a:noFill/>
        </p:spPr>
        <p:txBody>
          <a:bodyPr wrap="square" rtlCol="0">
            <a:spAutoFit/>
          </a:bodyPr>
          <a:lstStyle/>
          <a:p>
            <a:pPr algn="ctr"/>
            <a:r>
              <a:rPr lang="en-US" b="1" dirty="0">
                <a:solidFill>
                  <a:srgbClr val="1E2A39"/>
                </a:solidFill>
                <a:latin typeface="Open Sans Light" panose="020B0306030504020204" pitchFamily="34" charset="0"/>
                <a:ea typeface="Open Sans Light" panose="020B0306030504020204" pitchFamily="34" charset="0"/>
                <a:cs typeface="Open Sans Light" panose="020B0306030504020204" pitchFamily="34" charset="0"/>
              </a:rPr>
              <a:t>Accessories</a:t>
            </a:r>
          </a:p>
        </p:txBody>
      </p:sp>
      <p:sp>
        <p:nvSpPr>
          <p:cNvPr id="13" name="TextBox 12"/>
          <p:cNvSpPr txBox="1"/>
          <p:nvPr/>
        </p:nvSpPr>
        <p:spPr>
          <a:xfrm>
            <a:off x="8189366" y="4296242"/>
            <a:ext cx="1861336" cy="369332"/>
          </a:xfrm>
          <a:prstGeom prst="rect">
            <a:avLst/>
          </a:prstGeom>
          <a:noFill/>
        </p:spPr>
        <p:txBody>
          <a:bodyPr wrap="square" rtlCol="0">
            <a:spAutoFit/>
          </a:bodyPr>
          <a:lstStyle/>
          <a:p>
            <a:pPr algn="ctr"/>
            <a:r>
              <a:rPr lang="en-US" b="1" dirty="0">
                <a:solidFill>
                  <a:srgbClr val="1E2A39"/>
                </a:solidFill>
                <a:latin typeface="Open Sans Light" panose="020B0306030504020204" pitchFamily="34" charset="0"/>
                <a:ea typeface="Open Sans Light" panose="020B0306030504020204" pitchFamily="34" charset="0"/>
                <a:cs typeface="Open Sans Light" panose="020B0306030504020204" pitchFamily="34" charset="0"/>
              </a:rPr>
              <a:t>Interior design</a:t>
            </a:r>
          </a:p>
        </p:txBody>
      </p:sp>
      <p:grpSp>
        <p:nvGrpSpPr>
          <p:cNvPr id="3" name="Group 2"/>
          <p:cNvGrpSpPr/>
          <p:nvPr/>
        </p:nvGrpSpPr>
        <p:grpSpPr>
          <a:xfrm>
            <a:off x="1807432" y="1388912"/>
            <a:ext cx="8450829" cy="2353932"/>
            <a:chOff x="2666472" y="2232372"/>
            <a:chExt cx="6682946" cy="186150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6472" y="2293647"/>
              <a:ext cx="1800225" cy="180022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6869" y="2300796"/>
              <a:ext cx="1793075" cy="179307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9193" y="2232372"/>
              <a:ext cx="1800225" cy="1800225"/>
            </a:xfrm>
            <a:prstGeom prst="rect">
              <a:avLst/>
            </a:prstGeom>
          </p:spPr>
        </p:pic>
      </p:grpSp>
      <p:sp>
        <p:nvSpPr>
          <p:cNvPr id="17" name="Rectangle 16"/>
          <p:cNvSpPr/>
          <p:nvPr/>
        </p:nvSpPr>
        <p:spPr>
          <a:xfrm>
            <a:off x="2572228" y="5119528"/>
            <a:ext cx="6877960" cy="803477"/>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lgn="ctr">
              <a:spcBef>
                <a:spcPts val="600"/>
              </a:spcBef>
              <a:spcAft>
                <a:spcPts val="600"/>
              </a:spcAft>
            </a:pP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Our business model is scalable: </a:t>
            </a:r>
          </a:p>
          <a:p>
            <a:pPr marL="182880" algn="ctr">
              <a:spcBef>
                <a:spcPts val="600"/>
              </a:spcBef>
              <a:spcAft>
                <a:spcPts val="600"/>
              </a:spcAft>
            </a:pPr>
            <a:r>
              <a:rPr lang="en-US" b="1"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We let our customers’ imagination run free </a:t>
            </a:r>
          </a:p>
        </p:txBody>
      </p:sp>
    </p:spTree>
    <p:custDataLst>
      <p:tags r:id="rId1"/>
    </p:custDataLst>
    <p:extLst>
      <p:ext uri="{BB962C8B-B14F-4D97-AF65-F5344CB8AC3E}">
        <p14:creationId xmlns:p14="http://schemas.microsoft.com/office/powerpoint/2010/main" val="375965718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5" name="Shape 240"/>
          <p:cNvSpPr txBox="1">
            <a:spLocks/>
          </p:cNvSpPr>
          <p:nvPr/>
        </p:nvSpPr>
        <p:spPr>
          <a:xfrm>
            <a:off x="1524000" y="642230"/>
            <a:ext cx="9144000" cy="34072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800" kern="1200">
                <a:solidFill>
                  <a:srgbClr val="132E5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40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Enhancing the customer experience</a:t>
            </a:r>
          </a:p>
        </p:txBody>
      </p:sp>
      <p:sp>
        <p:nvSpPr>
          <p:cNvPr id="6" name="TextBox 5"/>
          <p:cNvSpPr txBox="1"/>
          <p:nvPr/>
        </p:nvSpPr>
        <p:spPr>
          <a:xfrm>
            <a:off x="8192710" y="6359852"/>
            <a:ext cx="3773790" cy="246221"/>
          </a:xfrm>
          <a:prstGeom prst="rect">
            <a:avLst/>
          </a:prstGeom>
          <a:noFill/>
        </p:spPr>
        <p:txBody>
          <a:bodyPr wrap="none" rtlCol="0">
            <a:spAutoFit/>
          </a:bodyPr>
          <a:lstStyle/>
          <a:p>
            <a:r>
              <a:rPr lang="en-CA" sz="1000" i="1"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Images and </a:t>
            </a:r>
            <a:r>
              <a:rPr lang="en-CA" sz="1000" i="1" dirty="0" err="1">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mockups</a:t>
            </a:r>
            <a:r>
              <a:rPr lang="en-CA" sz="1000" i="1"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 from istockphotos.com and graphberry.com</a:t>
            </a:r>
          </a:p>
        </p:txBody>
      </p:sp>
      <p:sp>
        <p:nvSpPr>
          <p:cNvPr id="14" name="Rectangle 13"/>
          <p:cNvSpPr/>
          <p:nvPr/>
        </p:nvSpPr>
        <p:spPr>
          <a:xfrm>
            <a:off x="2669721" y="1321885"/>
            <a:ext cx="6877960" cy="803477"/>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lgn="ctr">
              <a:spcBef>
                <a:spcPts val="600"/>
              </a:spcBef>
              <a:spcAft>
                <a:spcPts val="600"/>
              </a:spcAft>
            </a:pP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Differentiated experiences for </a:t>
            </a:r>
            <a:r>
              <a:rPr lang="en-US" dirty="0">
                <a:solidFill>
                  <a:srgbClr val="676767"/>
                </a:solidFill>
                <a:latin typeface="Open Sans bold" panose="020B0806030504020204" pitchFamily="34" charset="0"/>
                <a:ea typeface="Open Sans bold" panose="020B0806030504020204" pitchFamily="34" charset="0"/>
                <a:cs typeface="Open Sans bold" panose="020B0806030504020204" pitchFamily="34" charset="0"/>
              </a:rPr>
              <a:t>different people</a:t>
            </a:r>
          </a:p>
        </p:txBody>
      </p:sp>
      <p:grpSp>
        <p:nvGrpSpPr>
          <p:cNvPr id="13" name="Group 12"/>
          <p:cNvGrpSpPr/>
          <p:nvPr/>
        </p:nvGrpSpPr>
        <p:grpSpPr>
          <a:xfrm>
            <a:off x="1794514" y="2266950"/>
            <a:ext cx="8628374" cy="3858902"/>
            <a:chOff x="1829879" y="2266949"/>
            <a:chExt cx="8628374" cy="385890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9879" y="2266949"/>
              <a:ext cx="3858901" cy="38589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9352" y="2266950"/>
              <a:ext cx="3858901" cy="3858901"/>
            </a:xfrm>
            <a:prstGeom prst="rect">
              <a:avLst/>
            </a:prstGeom>
          </p:spPr>
        </p:pic>
      </p:grpSp>
    </p:spTree>
    <p:custDataLst>
      <p:tags r:id="rId1"/>
    </p:custDataLst>
    <p:extLst>
      <p:ext uri="{BB962C8B-B14F-4D97-AF65-F5344CB8AC3E}">
        <p14:creationId xmlns:p14="http://schemas.microsoft.com/office/powerpoint/2010/main" val="20336527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4" name="Shape 240"/>
          <p:cNvSpPr txBox="1">
            <a:spLocks noGrp="1"/>
          </p:cNvSpPr>
          <p:nvPr>
            <p:ph type="ctrTitle"/>
          </p:nvPr>
        </p:nvSpPr>
        <p:spPr>
          <a:xfrm>
            <a:off x="1524000" y="4445794"/>
            <a:ext cx="9144000" cy="1223963"/>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132E57"/>
              </a:buClr>
              <a:buSzPct val="25000"/>
              <a:buFont typeface="Open Sans"/>
              <a:buNone/>
            </a:pPr>
            <a:r>
              <a:rPr lang="en-US"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sym typeface="Open Sans"/>
              </a:rPr>
              <a:t>Our Financials</a:t>
            </a:r>
            <a:endParaRPr lang="en-US" sz="4400" b="0" i="0" u="none" strike="noStrike" cap="none"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
        <p:nvSpPr>
          <p:cNvPr id="5" name="Oval 4"/>
          <p:cNvSpPr/>
          <p:nvPr/>
        </p:nvSpPr>
        <p:spPr>
          <a:xfrm rot="10800000" flipV="1">
            <a:off x="5143500" y="1562100"/>
            <a:ext cx="1905000" cy="1905000"/>
          </a:xfrm>
          <a:prstGeom prst="ellipse">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Oval 5"/>
          <p:cNvSpPr/>
          <p:nvPr/>
        </p:nvSpPr>
        <p:spPr>
          <a:xfrm rot="10800000" flipV="1">
            <a:off x="4676775" y="1095375"/>
            <a:ext cx="2838450" cy="2838450"/>
          </a:xfrm>
          <a:prstGeom prst="ellipse">
            <a:avLst/>
          </a:prstGeom>
          <a:noFill/>
          <a:ln>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 name="Picture 2"/>
          <p:cNvPicPr>
            <a:picLocks noChangeAspect="1"/>
          </p:cNvPicPr>
          <p:nvPr/>
        </p:nvPicPr>
        <p:blipFill>
          <a:blip r:embed="rId4"/>
          <a:stretch>
            <a:fillRect/>
          </a:stretch>
        </p:blipFill>
        <p:spPr>
          <a:xfrm>
            <a:off x="5030911" y="1500881"/>
            <a:ext cx="2089080" cy="2089080"/>
          </a:xfrm>
          <a:prstGeom prst="rect">
            <a:avLst/>
          </a:prstGeom>
        </p:spPr>
      </p:pic>
    </p:spTree>
    <p:custDataLst>
      <p:tags r:id="rId1"/>
    </p:custDataLst>
    <p:extLst>
      <p:ext uri="{BB962C8B-B14F-4D97-AF65-F5344CB8AC3E}">
        <p14:creationId xmlns:p14="http://schemas.microsoft.com/office/powerpoint/2010/main" val="27383553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8" name="Shape 240"/>
          <p:cNvSpPr txBox="1">
            <a:spLocks/>
          </p:cNvSpPr>
          <p:nvPr/>
        </p:nvSpPr>
        <p:spPr>
          <a:xfrm>
            <a:off x="1524000" y="642230"/>
            <a:ext cx="9144000" cy="34072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800" kern="1200">
                <a:solidFill>
                  <a:srgbClr val="132E5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40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Who we are</a:t>
            </a:r>
          </a:p>
        </p:txBody>
      </p:sp>
      <p:grpSp>
        <p:nvGrpSpPr>
          <p:cNvPr id="6" name="Group 5"/>
          <p:cNvGrpSpPr/>
          <p:nvPr/>
        </p:nvGrpSpPr>
        <p:grpSpPr>
          <a:xfrm>
            <a:off x="2243402" y="1706961"/>
            <a:ext cx="7705196" cy="4119864"/>
            <a:chOff x="2169595" y="1795861"/>
            <a:chExt cx="7705196" cy="4119864"/>
          </a:xfrm>
        </p:grpSpPr>
        <p:grpSp>
          <p:nvGrpSpPr>
            <p:cNvPr id="4" name="Group 3"/>
            <p:cNvGrpSpPr/>
            <p:nvPr/>
          </p:nvGrpSpPr>
          <p:grpSpPr>
            <a:xfrm>
              <a:off x="2613817" y="1795861"/>
              <a:ext cx="2011959" cy="2013529"/>
              <a:chOff x="2320048" y="1351361"/>
              <a:chExt cx="2011959" cy="2013529"/>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048" y="1352931"/>
                <a:ext cx="2011959" cy="2011959"/>
              </a:xfrm>
              <a:prstGeom prst="rect">
                <a:avLst/>
              </a:prstGeom>
            </p:spPr>
          </p:pic>
          <p:sp>
            <p:nvSpPr>
              <p:cNvPr id="14" name="Oval 13"/>
              <p:cNvSpPr/>
              <p:nvPr/>
            </p:nvSpPr>
            <p:spPr>
              <a:xfrm rot="10800000" flipV="1">
                <a:off x="2320066" y="1351361"/>
                <a:ext cx="2011922" cy="2011922"/>
              </a:xfrm>
              <a:prstGeom prst="ellipse">
                <a:avLst/>
              </a:prstGeom>
              <a:noFill/>
              <a:ln>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3" name="Rectangle 22"/>
            <p:cNvSpPr/>
            <p:nvPr/>
          </p:nvSpPr>
          <p:spPr>
            <a:xfrm>
              <a:off x="3024922" y="4031219"/>
              <a:ext cx="1305165" cy="400110"/>
            </a:xfrm>
            <a:prstGeom prst="rect">
              <a:avLst/>
            </a:prstGeom>
          </p:spPr>
          <p:txBody>
            <a:bodyPr wrap="none">
              <a:spAutoFit/>
            </a:bodyPr>
            <a:lstStyle/>
            <a:p>
              <a:r>
                <a:rPr lang="en-US" sz="2000"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John Doe</a:t>
              </a:r>
            </a:p>
          </p:txBody>
        </p:sp>
        <p:grpSp>
          <p:nvGrpSpPr>
            <p:cNvPr id="5" name="Group 4"/>
            <p:cNvGrpSpPr/>
            <p:nvPr/>
          </p:nvGrpSpPr>
          <p:grpSpPr>
            <a:xfrm>
              <a:off x="7418629" y="1795861"/>
              <a:ext cx="2011922" cy="2011922"/>
              <a:chOff x="7647229" y="1341136"/>
              <a:chExt cx="2011922" cy="2011922"/>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5463" y="1344972"/>
                <a:ext cx="2000702" cy="2000702"/>
              </a:xfrm>
              <a:prstGeom prst="rect">
                <a:avLst/>
              </a:prstGeom>
            </p:spPr>
          </p:pic>
          <p:sp>
            <p:nvSpPr>
              <p:cNvPr id="17" name="Oval 16"/>
              <p:cNvSpPr/>
              <p:nvPr/>
            </p:nvSpPr>
            <p:spPr>
              <a:xfrm rot="10800000" flipV="1">
                <a:off x="7647229" y="1341136"/>
                <a:ext cx="2011922" cy="2011922"/>
              </a:xfrm>
              <a:prstGeom prst="ellipse">
                <a:avLst/>
              </a:prstGeom>
              <a:noFill/>
              <a:ln>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4" name="Rectangle 23"/>
            <p:cNvSpPr/>
            <p:nvPr/>
          </p:nvSpPr>
          <p:spPr>
            <a:xfrm>
              <a:off x="7839334" y="4051670"/>
              <a:ext cx="1170513" cy="369332"/>
            </a:xfrm>
            <a:prstGeom prst="rect">
              <a:avLst/>
            </a:prstGeom>
          </p:spPr>
          <p:txBody>
            <a:bodyPr wrap="none">
              <a:spAutoFit/>
            </a:bodyPr>
            <a:lstStyle/>
            <a:p>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Jane Doe</a:t>
              </a:r>
            </a:p>
          </p:txBody>
        </p:sp>
        <p:sp>
          <p:nvSpPr>
            <p:cNvPr id="19" name="Rectangle 18"/>
            <p:cNvSpPr/>
            <p:nvPr/>
          </p:nvSpPr>
          <p:spPr>
            <a:xfrm>
              <a:off x="2169595" y="4573186"/>
              <a:ext cx="2900402" cy="1332315"/>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Co-Founder</a:t>
              </a:r>
            </a:p>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MBA, BFA</a:t>
              </a:r>
            </a:p>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[claim to fame]</a:t>
              </a:r>
            </a:p>
          </p:txBody>
        </p:sp>
        <p:sp>
          <p:nvSpPr>
            <p:cNvPr id="20" name="Rectangle 19"/>
            <p:cNvSpPr/>
            <p:nvPr/>
          </p:nvSpPr>
          <p:spPr>
            <a:xfrm>
              <a:off x="6974389" y="4583411"/>
              <a:ext cx="2900402" cy="1332314"/>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Co-Founder</a:t>
              </a:r>
            </a:p>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MBA, BFA</a:t>
              </a:r>
            </a:p>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[claim to fame]</a:t>
              </a:r>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5" name="Shape 240"/>
          <p:cNvSpPr txBox="1">
            <a:spLocks/>
          </p:cNvSpPr>
          <p:nvPr/>
        </p:nvSpPr>
        <p:spPr>
          <a:xfrm>
            <a:off x="1524000" y="642230"/>
            <a:ext cx="9144000" cy="34072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800" kern="1200">
                <a:solidFill>
                  <a:srgbClr val="132E5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40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We are experiencing consistent revenue growth trends</a:t>
            </a:r>
          </a:p>
        </p:txBody>
      </p:sp>
      <p:graphicFrame>
        <p:nvGraphicFramePr>
          <p:cNvPr id="4" name="Chart 3"/>
          <p:cNvGraphicFramePr/>
          <p:nvPr>
            <p:extLst>
              <p:ext uri="{D42A27DB-BD31-4B8C-83A1-F6EECF244321}">
                <p14:modId xmlns:p14="http://schemas.microsoft.com/office/powerpoint/2010/main" val="341428310"/>
              </p:ext>
            </p:extLst>
          </p:nvPr>
        </p:nvGraphicFramePr>
        <p:xfrm>
          <a:off x="2224216" y="1885360"/>
          <a:ext cx="7834183" cy="379932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9385182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11" name="Shape 240"/>
          <p:cNvSpPr txBox="1">
            <a:spLocks/>
          </p:cNvSpPr>
          <p:nvPr/>
        </p:nvSpPr>
        <p:spPr>
          <a:xfrm>
            <a:off x="1524000" y="642230"/>
            <a:ext cx="9144000" cy="34072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800" kern="1200">
                <a:solidFill>
                  <a:srgbClr val="132E5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40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And our EBITDA margins are very healthy</a:t>
            </a:r>
          </a:p>
        </p:txBody>
      </p:sp>
      <p:grpSp>
        <p:nvGrpSpPr>
          <p:cNvPr id="2" name="Group 1"/>
          <p:cNvGrpSpPr/>
          <p:nvPr/>
        </p:nvGrpSpPr>
        <p:grpSpPr>
          <a:xfrm>
            <a:off x="3490466" y="2449551"/>
            <a:ext cx="1879829" cy="2357915"/>
            <a:chOff x="3165858" y="2420977"/>
            <a:chExt cx="1879829" cy="2357915"/>
          </a:xfrm>
        </p:grpSpPr>
        <p:sp>
          <p:nvSpPr>
            <p:cNvPr id="15" name="Rectangle 14"/>
            <p:cNvSpPr/>
            <p:nvPr/>
          </p:nvSpPr>
          <p:spPr>
            <a:xfrm>
              <a:off x="3230901" y="2420977"/>
              <a:ext cx="1762868" cy="2357915"/>
            </a:xfrm>
            <a:prstGeom prst="rect">
              <a:avLst/>
            </a:prstGeom>
            <a:no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30901" y="3941193"/>
              <a:ext cx="1762868" cy="8376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165858" y="3789618"/>
              <a:ext cx="1879829" cy="282764"/>
            </a:xfrm>
            <a:prstGeom prst="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372864" y="2555137"/>
              <a:ext cx="645886" cy="354401"/>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179723" y="2558520"/>
              <a:ext cx="645886" cy="354401"/>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6706621" y="2449552"/>
            <a:ext cx="1879829" cy="2357915"/>
            <a:chOff x="7146312" y="2420977"/>
            <a:chExt cx="1879829" cy="2357915"/>
          </a:xfrm>
        </p:grpSpPr>
        <p:sp>
          <p:nvSpPr>
            <p:cNvPr id="16" name="Rectangle 15"/>
            <p:cNvSpPr/>
            <p:nvPr/>
          </p:nvSpPr>
          <p:spPr>
            <a:xfrm>
              <a:off x="7195539" y="2420977"/>
              <a:ext cx="1762868" cy="2357915"/>
            </a:xfrm>
            <a:prstGeom prst="rect">
              <a:avLst/>
            </a:prstGeom>
            <a:no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196209" y="2953122"/>
              <a:ext cx="1762868" cy="1825770"/>
            </a:xfrm>
            <a:prstGeom prst="rect">
              <a:avLst/>
            </a:prstGeom>
            <a:solidFill>
              <a:srgbClr val="FA62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7146312" y="2791355"/>
              <a:ext cx="1879829" cy="282764"/>
            </a:xfrm>
            <a:prstGeom prst="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344721" y="2558109"/>
              <a:ext cx="645886" cy="354401"/>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8151578" y="2561490"/>
              <a:ext cx="645886" cy="354401"/>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132629" y="5139056"/>
            <a:ext cx="710452" cy="369332"/>
          </a:xfrm>
          <a:prstGeom prst="rect">
            <a:avLst/>
          </a:prstGeom>
          <a:noFill/>
          <a:ln w="12700">
            <a:noFill/>
          </a:ln>
        </p:spPr>
        <p:txBody>
          <a:bodyPr wrap="none" rtlCol="0">
            <a:spAutoFit/>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2014</a:t>
            </a:r>
          </a:p>
        </p:txBody>
      </p:sp>
      <p:sp>
        <p:nvSpPr>
          <p:cNvPr id="9" name="TextBox 8"/>
          <p:cNvSpPr txBox="1"/>
          <p:nvPr/>
        </p:nvSpPr>
        <p:spPr>
          <a:xfrm>
            <a:off x="7380912" y="5139056"/>
            <a:ext cx="710452" cy="369332"/>
          </a:xfrm>
          <a:prstGeom prst="rect">
            <a:avLst/>
          </a:prstGeom>
          <a:noFill/>
          <a:ln w="12700">
            <a:noFill/>
          </a:ln>
        </p:spPr>
        <p:txBody>
          <a:bodyPr wrap="none" rtlCol="0">
            <a:spAutoFit/>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2016</a:t>
            </a:r>
          </a:p>
        </p:txBody>
      </p:sp>
      <p:grpSp>
        <p:nvGrpSpPr>
          <p:cNvPr id="18" name="Group 17"/>
          <p:cNvGrpSpPr/>
          <p:nvPr/>
        </p:nvGrpSpPr>
        <p:grpSpPr>
          <a:xfrm>
            <a:off x="4165316" y="2481582"/>
            <a:ext cx="3866577" cy="1619374"/>
            <a:chOff x="4855554" y="1393986"/>
            <a:chExt cx="2759140" cy="1577615"/>
          </a:xfrm>
        </p:grpSpPr>
        <p:cxnSp>
          <p:nvCxnSpPr>
            <p:cNvPr id="6" name="Straight Connector 5"/>
            <p:cNvCxnSpPr/>
            <p:nvPr/>
          </p:nvCxnSpPr>
          <p:spPr>
            <a:xfrm flipV="1">
              <a:off x="5160815" y="1808362"/>
              <a:ext cx="2114463" cy="908941"/>
            </a:xfrm>
            <a:prstGeom prst="line">
              <a:avLst/>
            </a:prstGeom>
            <a:ln w="76200">
              <a:solidFill>
                <a:srgbClr val="E6E7E7"/>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114307" y="1393986"/>
              <a:ext cx="500387" cy="664569"/>
            </a:xfrm>
            <a:prstGeom prst="ellipse">
              <a:avLst/>
            </a:prstGeom>
            <a:solidFill>
              <a:schemeClr val="bg1"/>
            </a:solidFill>
            <a:ln w="76200">
              <a:solidFill>
                <a:srgbClr val="E6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p:cNvSpPr/>
            <p:nvPr/>
          </p:nvSpPr>
          <p:spPr>
            <a:xfrm>
              <a:off x="4855554" y="2341686"/>
              <a:ext cx="500387" cy="629915"/>
            </a:xfrm>
            <a:prstGeom prst="ellipse">
              <a:avLst/>
            </a:prstGeom>
            <a:solidFill>
              <a:schemeClr val="bg1"/>
            </a:solidFill>
            <a:ln w="76200">
              <a:solidFill>
                <a:srgbClr val="E6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9" name="TextBox 28"/>
          <p:cNvSpPr txBox="1"/>
          <p:nvPr/>
        </p:nvSpPr>
        <p:spPr>
          <a:xfrm>
            <a:off x="4210424" y="3085036"/>
            <a:ext cx="633507" cy="369332"/>
          </a:xfrm>
          <a:prstGeom prst="rect">
            <a:avLst/>
          </a:prstGeom>
          <a:noFill/>
          <a:ln w="12700">
            <a:noFill/>
          </a:ln>
        </p:spPr>
        <p:txBody>
          <a:bodyPr wrap="none" rtlCol="0">
            <a:spAutoFit/>
          </a:bodyPr>
          <a:lstStyle/>
          <a:p>
            <a:pPr algn="ctr"/>
            <a:r>
              <a:rPr lang="en-US" b="1" dirty="0">
                <a:solidFill>
                  <a:srgbClr val="1E2A39"/>
                </a:solidFill>
                <a:latin typeface="Open Sans Light" panose="020B0306030504020204" pitchFamily="34" charset="0"/>
                <a:ea typeface="Open Sans Light" panose="020B0306030504020204" pitchFamily="34" charset="0"/>
                <a:cs typeface="Open Sans Light" panose="020B0306030504020204" pitchFamily="34" charset="0"/>
              </a:rPr>
              <a:t>10%</a:t>
            </a:r>
          </a:p>
        </p:txBody>
      </p:sp>
      <p:sp>
        <p:nvSpPr>
          <p:cNvPr id="30" name="TextBox 29"/>
          <p:cNvSpPr txBox="1"/>
          <p:nvPr/>
        </p:nvSpPr>
        <p:spPr>
          <a:xfrm>
            <a:off x="7382841" y="2037477"/>
            <a:ext cx="633508" cy="369332"/>
          </a:xfrm>
          <a:prstGeom prst="rect">
            <a:avLst/>
          </a:prstGeom>
          <a:noFill/>
          <a:ln w="12700">
            <a:noFill/>
          </a:ln>
        </p:spPr>
        <p:txBody>
          <a:bodyPr wrap="none" rtlCol="0">
            <a:spAutoFit/>
          </a:bodyPr>
          <a:lstStyle/>
          <a:p>
            <a:pPr algn="ctr"/>
            <a:r>
              <a:rPr lang="en-US" b="1" dirty="0">
                <a:solidFill>
                  <a:srgbClr val="1E2A39"/>
                </a:solidFill>
                <a:latin typeface="Open Sans Light" panose="020B0306030504020204" pitchFamily="34" charset="0"/>
                <a:ea typeface="Open Sans Light" panose="020B0306030504020204" pitchFamily="34" charset="0"/>
                <a:cs typeface="Open Sans Light" panose="020B0306030504020204" pitchFamily="34" charset="0"/>
              </a:rPr>
              <a:t>18%</a:t>
            </a:r>
          </a:p>
        </p:txBody>
      </p:sp>
    </p:spTree>
    <p:custDataLst>
      <p:tags r:id="rId1"/>
    </p:custDataLst>
    <p:extLst>
      <p:ext uri="{BB962C8B-B14F-4D97-AF65-F5344CB8AC3E}">
        <p14:creationId xmlns:p14="http://schemas.microsoft.com/office/powerpoint/2010/main" val="253983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9" name="Shape 240"/>
          <p:cNvSpPr txBox="1">
            <a:spLocks/>
          </p:cNvSpPr>
          <p:nvPr/>
        </p:nvSpPr>
        <p:spPr>
          <a:xfrm>
            <a:off x="1524000" y="642230"/>
            <a:ext cx="9144000" cy="34072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800" kern="1200">
                <a:solidFill>
                  <a:srgbClr val="132E5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40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Which ultimately drives long term value creation</a:t>
            </a:r>
          </a:p>
        </p:txBody>
      </p:sp>
      <p:graphicFrame>
        <p:nvGraphicFramePr>
          <p:cNvPr id="2" name="Table 1"/>
          <p:cNvGraphicFramePr>
            <a:graphicFrameLocks noGrp="1"/>
          </p:cNvGraphicFramePr>
          <p:nvPr>
            <p:extLst>
              <p:ext uri="{D42A27DB-BD31-4B8C-83A1-F6EECF244321}">
                <p14:modId xmlns:p14="http://schemas.microsoft.com/office/powerpoint/2010/main" val="2998745070"/>
              </p:ext>
            </p:extLst>
          </p:nvPr>
        </p:nvGraphicFramePr>
        <p:xfrm>
          <a:off x="834612" y="1771134"/>
          <a:ext cx="10397449" cy="3521966"/>
        </p:xfrm>
        <a:graphic>
          <a:graphicData uri="http://schemas.openxmlformats.org/drawingml/2006/table">
            <a:tbl>
              <a:tblPr firstRow="1" bandRow="1">
                <a:tableStyleId>{5C22544A-7EE6-4342-B048-85BDC9FD1C3A}</a:tableStyleId>
              </a:tblPr>
              <a:tblGrid>
                <a:gridCol w="3089952">
                  <a:extLst>
                    <a:ext uri="{9D8B030D-6E8A-4147-A177-3AD203B41FA5}">
                      <a16:colId xmlns:a16="http://schemas.microsoft.com/office/drawing/2014/main" val="253067777"/>
                    </a:ext>
                  </a:extLst>
                </a:gridCol>
                <a:gridCol w="1792496">
                  <a:extLst>
                    <a:ext uri="{9D8B030D-6E8A-4147-A177-3AD203B41FA5}">
                      <a16:colId xmlns:a16="http://schemas.microsoft.com/office/drawing/2014/main" val="229455445"/>
                    </a:ext>
                  </a:extLst>
                </a:gridCol>
                <a:gridCol w="1111496">
                  <a:extLst>
                    <a:ext uri="{9D8B030D-6E8A-4147-A177-3AD203B41FA5}">
                      <a16:colId xmlns:a16="http://schemas.microsoft.com/office/drawing/2014/main" val="970363053"/>
                    </a:ext>
                  </a:extLst>
                </a:gridCol>
                <a:gridCol w="1997981">
                  <a:extLst>
                    <a:ext uri="{9D8B030D-6E8A-4147-A177-3AD203B41FA5}">
                      <a16:colId xmlns:a16="http://schemas.microsoft.com/office/drawing/2014/main" val="3942564803"/>
                    </a:ext>
                  </a:extLst>
                </a:gridCol>
                <a:gridCol w="2405524">
                  <a:extLst>
                    <a:ext uri="{9D8B030D-6E8A-4147-A177-3AD203B41FA5}">
                      <a16:colId xmlns:a16="http://schemas.microsoft.com/office/drawing/2014/main" val="3807979444"/>
                    </a:ext>
                  </a:extLst>
                </a:gridCol>
              </a:tblGrid>
              <a:tr h="388196">
                <a:tc gridSpan="5">
                  <a:txBody>
                    <a:bodyPr/>
                    <a:lstStyle/>
                    <a:p>
                      <a:pPr algn="ctr"/>
                      <a:r>
                        <a:rPr lang="en-US" b="0"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Historical</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B w="381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4946818"/>
                  </a:ext>
                </a:extLst>
              </a:tr>
              <a:tr h="537890">
                <a:tc>
                  <a:txBody>
                    <a:bodyPr/>
                    <a:lstStyle/>
                    <a:p>
                      <a:endPar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2014</a:t>
                      </a:r>
                    </a:p>
                  </a:txBody>
                  <a:tcPr anchor="ctr">
                    <a:lnL w="38100" cap="flat" cmpd="sng" algn="ctr">
                      <a:noFill/>
                      <a:prstDash val="solid"/>
                      <a:round/>
                      <a:headEnd type="none" w="med" len="med"/>
                      <a:tailEnd type="none" w="med" len="med"/>
                    </a:lnL>
                    <a:lnT w="38100" cap="flat" cmpd="sng" algn="ctr">
                      <a:solidFill>
                        <a:srgbClr val="ED942D"/>
                      </a:solidFill>
                      <a:prstDash val="solid"/>
                      <a:round/>
                      <a:headEnd type="none" w="med" len="med"/>
                      <a:tailEnd type="none" w="med" len="med"/>
                    </a:lnT>
                    <a:lnB w="38100" cap="flat" cmpd="sng" algn="ctr">
                      <a:solidFill>
                        <a:srgbClr val="ED942D"/>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2015</a:t>
                      </a:r>
                    </a:p>
                  </a:txBody>
                  <a:tcPr anchor="ctr">
                    <a:lnT w="38100" cap="flat" cmpd="sng" algn="ctr">
                      <a:solidFill>
                        <a:srgbClr val="ED942D"/>
                      </a:solidFill>
                      <a:prstDash val="solid"/>
                      <a:round/>
                      <a:headEnd type="none" w="med" len="med"/>
                      <a:tailEnd type="none" w="med" len="med"/>
                    </a:lnT>
                    <a:lnB w="38100" cap="flat" cmpd="sng" algn="ctr">
                      <a:solidFill>
                        <a:srgbClr val="ED942D"/>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2016</a:t>
                      </a:r>
                    </a:p>
                  </a:txBody>
                  <a:tcPr anchor="ctr">
                    <a:lnT w="38100" cap="flat" cmpd="sng" algn="ctr">
                      <a:solidFill>
                        <a:srgbClr val="ED942D"/>
                      </a:solidFill>
                      <a:prstDash val="solid"/>
                      <a:round/>
                      <a:headEnd type="none" w="med" len="med"/>
                      <a:tailEnd type="none" w="med" len="med"/>
                    </a:lnT>
                    <a:lnB w="38100" cap="flat" cmpd="sng" algn="ctr">
                      <a:solidFill>
                        <a:srgbClr val="ED942D"/>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Long Term Model*</a:t>
                      </a:r>
                    </a:p>
                  </a:txBody>
                  <a:tcPr anchor="ctr">
                    <a:lnR w="38100" cap="flat" cmpd="sng" algn="ctr">
                      <a:noFill/>
                      <a:prstDash val="solid"/>
                      <a:round/>
                      <a:headEnd type="none" w="med" len="med"/>
                      <a:tailEnd type="none" w="med" len="med"/>
                    </a:lnR>
                    <a:lnB w="38100" cap="flat" cmpd="sng" algn="ctr">
                      <a:solidFill>
                        <a:srgbClr val="ED942D"/>
                      </a:solidFill>
                      <a:prstDash val="solid"/>
                      <a:round/>
                      <a:headEnd type="none" w="med" len="med"/>
                      <a:tailEnd type="none" w="med" len="med"/>
                    </a:lnB>
                    <a:noFill/>
                  </a:tcPr>
                </a:tc>
                <a:extLst>
                  <a:ext uri="{0D108BD9-81ED-4DB2-BD59-A6C34878D82A}">
                    <a16:rowId xmlns:a16="http://schemas.microsoft.com/office/drawing/2014/main" val="3324199615"/>
                  </a:ext>
                </a:extLst>
              </a:tr>
              <a:tr h="370840">
                <a:tc>
                  <a:txBody>
                    <a:bodyPr/>
                    <a:lstStyle/>
                    <a:p>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Revenue</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100%</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ED942D"/>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100%</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ED942D"/>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100%</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ED942D"/>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100%</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ED942D"/>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extLst>
                  <a:ext uri="{0D108BD9-81ED-4DB2-BD59-A6C34878D82A}">
                    <a16:rowId xmlns:a16="http://schemas.microsoft.com/office/drawing/2014/main" val="3053685813"/>
                  </a:ext>
                </a:extLst>
              </a:tr>
              <a:tr h="370840">
                <a:tc>
                  <a:txBody>
                    <a:bodyPr/>
                    <a:lstStyle/>
                    <a:p>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Gross</a:t>
                      </a:r>
                      <a:r>
                        <a:rPr lang="en-US" baseline="0"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 Profit</a:t>
                      </a:r>
                      <a:endPar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62%</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65%</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67%</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50% - 52%</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extLst>
                  <a:ext uri="{0D108BD9-81ED-4DB2-BD59-A6C34878D82A}">
                    <a16:rowId xmlns:a16="http://schemas.microsoft.com/office/drawing/2014/main" val="1771164712"/>
                  </a:ext>
                </a:extLst>
              </a:tr>
              <a:tr h="370840">
                <a:tc>
                  <a:txBody>
                    <a:bodyPr/>
                    <a:lstStyle/>
                    <a:p>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Marketing</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15%</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14%</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14%</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15%</a:t>
                      </a:r>
                      <a:r>
                        <a:rPr lang="en-US" baseline="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 - 16%</a:t>
                      </a:r>
                      <a:endPar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extLst>
                  <a:ext uri="{0D108BD9-81ED-4DB2-BD59-A6C34878D82A}">
                    <a16:rowId xmlns:a16="http://schemas.microsoft.com/office/drawing/2014/main" val="2697673328"/>
                  </a:ext>
                </a:extLst>
              </a:tr>
              <a:tr h="370840">
                <a:tc>
                  <a:txBody>
                    <a:bodyPr/>
                    <a:lstStyle/>
                    <a:p>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Product development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20%</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21%</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22%</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15% - 17%</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extLst>
                  <a:ext uri="{0D108BD9-81ED-4DB2-BD59-A6C34878D82A}">
                    <a16:rowId xmlns:a16="http://schemas.microsoft.com/office/drawing/2014/main" val="2546499072"/>
                  </a:ext>
                </a:extLst>
              </a:tr>
              <a:tr h="370840">
                <a:tc>
                  <a:txBody>
                    <a:bodyPr/>
                    <a:lstStyle/>
                    <a:p>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General</a:t>
                      </a:r>
                      <a:r>
                        <a:rPr lang="en-US" baseline="0"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 and Administrative</a:t>
                      </a:r>
                      <a:endPar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29%</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25%</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24%</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9% - 11%</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extLst>
                  <a:ext uri="{0D108BD9-81ED-4DB2-BD59-A6C34878D82A}">
                    <a16:rowId xmlns:a16="http://schemas.microsoft.com/office/drawing/2014/main" val="1520153726"/>
                  </a:ext>
                </a:extLst>
              </a:tr>
              <a:tr h="370840">
                <a:tc>
                  <a:txBody>
                    <a:bodyPr/>
                    <a:lstStyle/>
                    <a:p>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Adjusted EBITDA</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10%</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16%</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18%</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18% - 21%</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extLst>
                  <a:ext uri="{0D108BD9-81ED-4DB2-BD59-A6C34878D82A}">
                    <a16:rowId xmlns:a16="http://schemas.microsoft.com/office/drawing/2014/main" val="3365110903"/>
                  </a:ext>
                </a:extLst>
              </a:tr>
              <a:tr h="370840">
                <a:tc>
                  <a:txBody>
                    <a:bodyPr/>
                    <a:lstStyle/>
                    <a:p>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EBIT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(2)%</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5%</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7%</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tc>
                  <a:txBody>
                    <a:bodyPr/>
                    <a:lstStyle/>
                    <a:p>
                      <a:pPr algn="ct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7% - 10%</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676767"/>
                      </a:solidFill>
                      <a:prstDash val="solid"/>
                      <a:round/>
                      <a:headEnd type="none" w="med" len="med"/>
                      <a:tailEnd type="none" w="med" len="med"/>
                    </a:lnT>
                    <a:lnB w="6350" cap="flat" cmpd="sng" algn="ctr">
                      <a:solidFill>
                        <a:srgbClr val="676767"/>
                      </a:solidFill>
                      <a:prstDash val="solid"/>
                      <a:round/>
                      <a:headEnd type="none" w="med" len="med"/>
                      <a:tailEnd type="none" w="med" len="med"/>
                    </a:lnB>
                    <a:noFill/>
                  </a:tcPr>
                </a:tc>
                <a:extLst>
                  <a:ext uri="{0D108BD9-81ED-4DB2-BD59-A6C34878D82A}">
                    <a16:rowId xmlns:a16="http://schemas.microsoft.com/office/drawing/2014/main" val="2441688380"/>
                  </a:ext>
                </a:extLst>
              </a:tr>
            </a:tbl>
          </a:graphicData>
        </a:graphic>
      </p:graphicFrame>
      <p:sp>
        <p:nvSpPr>
          <p:cNvPr id="3" name="TextBox 2"/>
          <p:cNvSpPr txBox="1"/>
          <p:nvPr/>
        </p:nvSpPr>
        <p:spPr>
          <a:xfrm>
            <a:off x="8004642" y="6268994"/>
            <a:ext cx="3693640" cy="246221"/>
          </a:xfrm>
          <a:prstGeom prst="rect">
            <a:avLst/>
          </a:prstGeom>
          <a:noFill/>
        </p:spPr>
        <p:txBody>
          <a:bodyPr wrap="none" rtlCol="0">
            <a:spAutoFit/>
          </a:bodyPr>
          <a:lstStyle/>
          <a:p>
            <a:r>
              <a:rPr lang="en-CA" sz="1000" b="1" i="1"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a:t>
            </a:r>
            <a:r>
              <a:rPr lang="en-CA" sz="1000" i="1"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Financial model from </a:t>
            </a:r>
            <a:r>
              <a:rPr lang="en-CA" sz="1000" i="1"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hlinkClick r:id="rId4"/>
              </a:rPr>
              <a:t>http://www.corporatefinanceinstitute.com</a:t>
            </a:r>
            <a:endParaRPr lang="en-CA" sz="1000" i="1"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ustDataLst>
      <p:tags r:id="rId1"/>
    </p:custDataLst>
    <p:extLst>
      <p:ext uri="{BB962C8B-B14F-4D97-AF65-F5344CB8AC3E}">
        <p14:creationId xmlns:p14="http://schemas.microsoft.com/office/powerpoint/2010/main" val="288823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4" name="Shape 240"/>
          <p:cNvSpPr txBox="1">
            <a:spLocks/>
          </p:cNvSpPr>
          <p:nvPr/>
        </p:nvSpPr>
        <p:spPr>
          <a:xfrm>
            <a:off x="1482811" y="1794305"/>
            <a:ext cx="9144000" cy="188595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Clr>
                <a:srgbClr val="132E57"/>
              </a:buClr>
              <a:buSzPct val="25000"/>
            </a:pPr>
            <a:r>
              <a:rPr lang="en-US"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sym typeface="Open Sans"/>
              </a:rPr>
              <a:t>“I truly feel at home when I enter my room and my duvet reminds me of who I am.”</a:t>
            </a:r>
          </a:p>
        </p:txBody>
      </p:sp>
      <p:sp>
        <p:nvSpPr>
          <p:cNvPr id="7" name="Rectangle 6"/>
          <p:cNvSpPr/>
          <p:nvPr/>
        </p:nvSpPr>
        <p:spPr>
          <a:xfrm>
            <a:off x="3665699" y="4442308"/>
            <a:ext cx="4778224" cy="945065"/>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lgn="ctr">
              <a:spcBef>
                <a:spcPts val="600"/>
              </a:spcBef>
              <a:spcAft>
                <a:spcPts val="600"/>
              </a:spcAft>
            </a:pP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 Satisfied customer</a:t>
            </a:r>
          </a:p>
        </p:txBody>
      </p:sp>
    </p:spTree>
    <p:custDataLst>
      <p:tags r:id="rId1"/>
    </p:custDataLst>
    <p:extLst>
      <p:ext uri="{BB962C8B-B14F-4D97-AF65-F5344CB8AC3E}">
        <p14:creationId xmlns:p14="http://schemas.microsoft.com/office/powerpoint/2010/main" val="402727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7BFE76-6926-4A1C-86AA-EEBCD0677F07}"/>
              </a:ext>
            </a:extLst>
          </p:cNvPr>
          <p:cNvPicPr>
            <a:picLocks noChangeAspect="1"/>
          </p:cNvPicPr>
          <p:nvPr/>
        </p:nvPicPr>
        <p:blipFill>
          <a:blip r:embed="rId2"/>
          <a:stretch>
            <a:fillRect/>
          </a:stretch>
        </p:blipFill>
        <p:spPr>
          <a:xfrm>
            <a:off x="9370954" y="0"/>
            <a:ext cx="2303022" cy="2286000"/>
          </a:xfrm>
          <a:prstGeom prst="rect">
            <a:avLst/>
          </a:prstGeom>
        </p:spPr>
      </p:pic>
      <p:sp>
        <p:nvSpPr>
          <p:cNvPr id="6" name="Title 2">
            <a:extLst>
              <a:ext uri="{FF2B5EF4-FFF2-40B4-BE49-F238E27FC236}">
                <a16:creationId xmlns:a16="http://schemas.microsoft.com/office/drawing/2014/main" id="{B44F4848-7EFE-423D-82D7-891018AB67BC}"/>
              </a:ext>
            </a:extLst>
          </p:cNvPr>
          <p:cNvSpPr txBox="1">
            <a:spLocks/>
          </p:cNvSpPr>
          <p:nvPr/>
        </p:nvSpPr>
        <p:spPr>
          <a:xfrm>
            <a:off x="644919" y="3637977"/>
            <a:ext cx="10685007" cy="2619111"/>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This PowerPoint presentation is for educational purposes only and should not be used for any other reason.</a:t>
            </a:r>
            <a:b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All content is Copyright material of CFI Education Inc.</a:t>
            </a:r>
            <a:b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rPr>
              <a:t>https://corporatefinanceinstitute.com/</a:t>
            </a:r>
            <a:b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 2019 CFI Education Inc.</a:t>
            </a:r>
            <a:b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All rights reserved.  The contents of this publication, including but not limited to all written material, content layout, images, formulas, and code, are protected under international copyright and trademark laws.  No part of this publication may be modified, manipulated, reproduced, distributed, or transmitted in any form by any means, including photocopying, recording, or other electronic or mechanical methods, without prior written permission of the publisher, except in the case of certain noncommercial uses permitted by copyright law. </a:t>
            </a:r>
            <a:endParaRPr lang="en-CA"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2952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3146" y="1315992"/>
            <a:ext cx="10865708" cy="3847070"/>
            <a:chOff x="860854" y="1505465"/>
            <a:chExt cx="10865708" cy="3847070"/>
          </a:xfrm>
        </p:grpSpPr>
        <p:grpSp>
          <p:nvGrpSpPr>
            <p:cNvPr id="8" name="Group 7"/>
            <p:cNvGrpSpPr/>
            <p:nvPr/>
          </p:nvGrpSpPr>
          <p:grpSpPr>
            <a:xfrm flipH="1">
              <a:off x="860854" y="1505465"/>
              <a:ext cx="3847070" cy="3847070"/>
              <a:chOff x="1476375" y="1886207"/>
              <a:chExt cx="2838450" cy="2838450"/>
            </a:xfrm>
          </p:grpSpPr>
          <p:sp>
            <p:nvSpPr>
              <p:cNvPr id="5" name="Oval 4"/>
              <p:cNvSpPr/>
              <p:nvPr/>
            </p:nvSpPr>
            <p:spPr>
              <a:xfrm rot="10800000" flipV="1">
                <a:off x="1943100" y="2352932"/>
                <a:ext cx="1905000" cy="1905000"/>
              </a:xfrm>
              <a:prstGeom prst="ellipse">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Oval 5"/>
              <p:cNvSpPr/>
              <p:nvPr/>
            </p:nvSpPr>
            <p:spPr>
              <a:xfrm rot="10800000" flipV="1">
                <a:off x="1476375" y="1886207"/>
                <a:ext cx="2838450" cy="2838450"/>
              </a:xfrm>
              <a:prstGeom prst="ellipse">
                <a:avLst/>
              </a:prstGeom>
              <a:blipFill dpi="0" rotWithShape="1">
                <a:blip r:embed="rId3"/>
                <a:srcRect/>
                <a:stretch>
                  <a:fillRect t="-7000" b="-26000"/>
                </a:stretch>
              </a:blipFill>
              <a:ln>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0" name="Rectangle 9"/>
            <p:cNvSpPr/>
            <p:nvPr/>
          </p:nvSpPr>
          <p:spPr>
            <a:xfrm>
              <a:off x="5175341" y="2473687"/>
              <a:ext cx="6551221" cy="1910624"/>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lnSpc>
                  <a:spcPct val="150000"/>
                </a:lnSpc>
                <a:spcBef>
                  <a:spcPts val="600"/>
                </a:spcBef>
                <a:spcAft>
                  <a:spcPts val="600"/>
                </a:spcAft>
              </a:pPr>
              <a:r>
                <a:rPr lang="en-US" sz="2000"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Duvet Business </a:t>
              </a:r>
              <a:r>
                <a:rPr lang="en-US" sz="2000" b="1"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is a global provider of customized designs for your bedding needs</a:t>
              </a:r>
              <a:endParaRPr lang="en-US" sz="2000" b="1" dirty="0">
                <a:solidFill>
                  <a:srgbClr val="676767"/>
                </a:solidFill>
                <a:latin typeface="Open Sans Semibold Italic" panose="020B0706030804020204" pitchFamily="34" charset="0"/>
                <a:ea typeface="Open Sans Semibold Italic" panose="020B0706030804020204" pitchFamily="34" charset="0"/>
                <a:cs typeface="Open Sans Semibold Italic" panose="020B0706030804020204" pitchFamily="34" charset="0"/>
              </a:endParaRPr>
            </a:p>
          </p:txBody>
        </p:sp>
      </p:grpSp>
    </p:spTree>
    <p:custDataLst>
      <p:tags r:id="rId1"/>
    </p:custDataLst>
    <p:extLst>
      <p:ext uri="{BB962C8B-B14F-4D97-AF65-F5344CB8AC3E}">
        <p14:creationId xmlns:p14="http://schemas.microsoft.com/office/powerpoint/2010/main" val="11407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37" name="Rectangle 36"/>
          <p:cNvSpPr/>
          <p:nvPr/>
        </p:nvSpPr>
        <p:spPr>
          <a:xfrm>
            <a:off x="939114" y="579064"/>
            <a:ext cx="10181967" cy="945065"/>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lgn="ctr">
              <a:spcBef>
                <a:spcPts val="600"/>
              </a:spcBef>
              <a:spcAft>
                <a:spcPts val="600"/>
              </a:spcAft>
            </a:pPr>
            <a:r>
              <a:rPr lang="en-US" sz="2000" b="1"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We believe we are creating a </a:t>
            </a:r>
            <a:r>
              <a:rPr lang="en-US" sz="2000" dirty="0">
                <a:solidFill>
                  <a:srgbClr val="676767"/>
                </a:solidFill>
                <a:latin typeface="Open Sans Semibold Italic" panose="020B0706030804020204" pitchFamily="34" charset="0"/>
                <a:ea typeface="Open Sans Semibold Italic" panose="020B0706030804020204" pitchFamily="34" charset="0"/>
                <a:cs typeface="Open Sans Semibold Italic" panose="020B0706030804020204" pitchFamily="34" charset="0"/>
              </a:rPr>
              <a:t>unique</a:t>
            </a:r>
            <a:r>
              <a:rPr lang="en-US" sz="2000" b="1"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 product that allows you to </a:t>
            </a:r>
          </a:p>
          <a:p>
            <a:pPr marL="182880" algn="ctr">
              <a:spcBef>
                <a:spcPts val="600"/>
              </a:spcBef>
              <a:spcAft>
                <a:spcPts val="600"/>
              </a:spcAft>
            </a:pPr>
            <a:r>
              <a:rPr lang="en-US" sz="2000" dirty="0">
                <a:solidFill>
                  <a:srgbClr val="676767"/>
                </a:solidFill>
                <a:latin typeface="Open Sans Semibold Italic" panose="020B0706030804020204" pitchFamily="34" charset="0"/>
                <a:ea typeface="Open Sans Semibold Italic" panose="020B0706030804020204" pitchFamily="34" charset="0"/>
                <a:cs typeface="Open Sans Semibold Italic" panose="020B0706030804020204" pitchFamily="34" charset="0"/>
              </a:rPr>
              <a:t>tune your room to your personality</a:t>
            </a:r>
          </a:p>
        </p:txBody>
      </p:sp>
      <p:sp>
        <p:nvSpPr>
          <p:cNvPr id="7" name="Oval 6"/>
          <p:cNvSpPr/>
          <p:nvPr/>
        </p:nvSpPr>
        <p:spPr>
          <a:xfrm>
            <a:off x="1056681" y="3695280"/>
            <a:ext cx="2415823" cy="2415823"/>
          </a:xfrm>
          <a:prstGeom prst="ellipse">
            <a:avLst/>
          </a:prstGeom>
          <a:blipFill dpi="0" rotWithShape="1">
            <a:blip r:embed="rId4"/>
            <a:srcRect/>
            <a:stretch>
              <a:fillRect l="-45000" t="-21000" r="-37000" b="-10000"/>
            </a:stretch>
          </a:bli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472504" y="1932824"/>
            <a:ext cx="2415823" cy="2415823"/>
          </a:xfrm>
          <a:prstGeom prst="ellipse">
            <a:avLst/>
          </a:prstGeom>
          <a:blipFill dpi="0" rotWithShape="1">
            <a:blip r:embed="rId5"/>
            <a:srcRect/>
            <a:tile tx="298450" ty="171450" sx="70000" sy="70000" flip="none" algn="ctr"/>
          </a:bli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888327" y="3847680"/>
            <a:ext cx="2415823" cy="2415823"/>
          </a:xfrm>
          <a:prstGeom prst="ellipse">
            <a:avLst/>
          </a:prstGeom>
          <a:blipFill dpi="0" rotWithShape="1">
            <a:blip r:embed="rId6"/>
            <a:srcRect/>
            <a:tile tx="298450" ty="171450" sx="20000" sy="20000" flip="none" algn="ctr"/>
          </a:bli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8304150" y="1932824"/>
            <a:ext cx="2415823" cy="2415823"/>
          </a:xfrm>
          <a:prstGeom prst="ellipse">
            <a:avLst/>
          </a:prstGeom>
          <a:blipFill dpi="0" rotWithShape="1">
            <a:blip r:embed="rId7"/>
            <a:srcRect/>
            <a:tile tx="0" ty="-139700" sx="100000" sy="100000" flip="none" algn="ctr"/>
          </a:bli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4212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5960" t="13305" r="28204" b="2534"/>
          <a:stretch/>
        </p:blipFill>
        <p:spPr>
          <a:xfrm>
            <a:off x="3138616" y="2520778"/>
            <a:ext cx="5115698" cy="4337222"/>
          </a:xfrm>
          <a:prstGeom prst="rect">
            <a:avLst/>
          </a:prstGeom>
        </p:spPr>
      </p:pic>
      <p:sp>
        <p:nvSpPr>
          <p:cNvPr id="4" name="Rectangle 3"/>
          <p:cNvSpPr/>
          <p:nvPr/>
        </p:nvSpPr>
        <p:spPr>
          <a:xfrm>
            <a:off x="32952" y="1447637"/>
            <a:ext cx="12134334" cy="774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lgn="ctr">
              <a:spcBef>
                <a:spcPts val="600"/>
              </a:spcBef>
              <a:spcAft>
                <a:spcPts val="600"/>
              </a:spcAft>
            </a:pPr>
            <a:r>
              <a:rPr lang="en-US" sz="4800" dirty="0">
                <a:solidFill>
                  <a:srgbClr val="F57A16"/>
                </a:solidFill>
                <a:latin typeface="Open Sans Light" panose="020B0306030504020204" pitchFamily="34" charset="0"/>
                <a:ea typeface="Open Sans Light" panose="020B0306030504020204" pitchFamily="34" charset="0"/>
                <a:cs typeface="Open Sans Light" panose="020B0306030504020204" pitchFamily="34" charset="0"/>
              </a:rPr>
              <a:t>Transforming the intangible to </a:t>
            </a:r>
            <a:r>
              <a:rPr lang="en-US" sz="4800" b="1" dirty="0">
                <a:solidFill>
                  <a:srgbClr val="F57A16"/>
                </a:solidFill>
                <a:latin typeface="Open Sans Semibold" panose="020B0706030804020204" pitchFamily="34" charset="0"/>
                <a:ea typeface="Open Sans Semibold" panose="020B0706030804020204" pitchFamily="34" charset="0"/>
                <a:cs typeface="Open Sans Semibold" panose="020B0706030804020204" pitchFamily="34" charset="0"/>
              </a:rPr>
              <a:t>tangible </a:t>
            </a:r>
          </a:p>
        </p:txBody>
      </p:sp>
      <p:sp>
        <p:nvSpPr>
          <p:cNvPr id="5" name="Shape 240"/>
          <p:cNvSpPr txBox="1">
            <a:spLocks/>
          </p:cNvSpPr>
          <p:nvPr/>
        </p:nvSpPr>
        <p:spPr>
          <a:xfrm>
            <a:off x="1524000" y="642230"/>
            <a:ext cx="9144000" cy="34072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800" kern="1200">
                <a:solidFill>
                  <a:srgbClr val="132E5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40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Our Mission</a:t>
            </a:r>
          </a:p>
        </p:txBody>
      </p:sp>
    </p:spTree>
    <p:custDataLst>
      <p:tags r:id="rId1"/>
    </p:custDataLst>
    <p:extLst>
      <p:ext uri="{BB962C8B-B14F-4D97-AF65-F5344CB8AC3E}">
        <p14:creationId xmlns:p14="http://schemas.microsoft.com/office/powerpoint/2010/main" val="21583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9" name="Rectangle 28"/>
          <p:cNvSpPr/>
          <p:nvPr/>
        </p:nvSpPr>
        <p:spPr>
          <a:xfrm>
            <a:off x="856735" y="1870332"/>
            <a:ext cx="2712916" cy="579919"/>
          </a:xfrm>
          <a:prstGeom prst="rect">
            <a:avLst/>
          </a:prstGeom>
          <a:solidFill>
            <a:srgbClr val="E6E7E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Health Consciousness</a:t>
            </a:r>
          </a:p>
        </p:txBody>
      </p:sp>
      <p:sp>
        <p:nvSpPr>
          <p:cNvPr id="30" name="Rectangle 29"/>
          <p:cNvSpPr/>
          <p:nvPr/>
        </p:nvSpPr>
        <p:spPr>
          <a:xfrm>
            <a:off x="4554191" y="1870332"/>
            <a:ext cx="2712916" cy="579919"/>
          </a:xfrm>
          <a:prstGeom prst="rect">
            <a:avLst/>
          </a:prstGeom>
          <a:solidFill>
            <a:srgbClr val="E6E7E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Personal Expression</a:t>
            </a:r>
          </a:p>
        </p:txBody>
      </p:sp>
      <p:sp>
        <p:nvSpPr>
          <p:cNvPr id="31" name="Rectangle 30"/>
          <p:cNvSpPr/>
          <p:nvPr/>
        </p:nvSpPr>
        <p:spPr>
          <a:xfrm>
            <a:off x="8251647" y="1870332"/>
            <a:ext cx="2712916" cy="579919"/>
          </a:xfrm>
          <a:prstGeom prst="rect">
            <a:avLst/>
          </a:prstGeom>
          <a:solidFill>
            <a:srgbClr val="E6E7E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Small Luxuries</a:t>
            </a:r>
          </a:p>
        </p:txBody>
      </p:sp>
      <p:grpSp>
        <p:nvGrpSpPr>
          <p:cNvPr id="11" name="Group 10"/>
          <p:cNvGrpSpPr/>
          <p:nvPr/>
        </p:nvGrpSpPr>
        <p:grpSpPr>
          <a:xfrm>
            <a:off x="978667" y="3232637"/>
            <a:ext cx="2501596" cy="2448501"/>
            <a:chOff x="1013070" y="3482424"/>
            <a:chExt cx="3273989" cy="1769463"/>
          </a:xfrm>
        </p:grpSpPr>
        <p:grpSp>
          <p:nvGrpSpPr>
            <p:cNvPr id="10" name="Group 9"/>
            <p:cNvGrpSpPr/>
            <p:nvPr/>
          </p:nvGrpSpPr>
          <p:grpSpPr>
            <a:xfrm>
              <a:off x="1013070" y="3482424"/>
              <a:ext cx="3273989" cy="1318386"/>
              <a:chOff x="1013070" y="3482424"/>
              <a:chExt cx="3273989" cy="1318386"/>
            </a:xfrm>
          </p:grpSpPr>
          <p:sp>
            <p:nvSpPr>
              <p:cNvPr id="4" name="Rectangle 3"/>
              <p:cNvSpPr/>
              <p:nvPr/>
            </p:nvSpPr>
            <p:spPr>
              <a:xfrm>
                <a:off x="2157630" y="3482424"/>
                <a:ext cx="984869" cy="1317307"/>
              </a:xfrm>
              <a:prstGeom prst="rect">
                <a:avLst/>
              </a:prstGeom>
              <a:no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49408" y="3482424"/>
                <a:ext cx="984869" cy="1317307"/>
              </a:xfrm>
              <a:prstGeom prst="rect">
                <a:avLst/>
              </a:prstGeom>
              <a:no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264349" y="3482424"/>
                <a:ext cx="984869" cy="1317307"/>
              </a:xfrm>
              <a:prstGeom prst="rect">
                <a:avLst/>
              </a:prstGeom>
              <a:no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49408" y="4331730"/>
                <a:ext cx="984869" cy="468001"/>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2157630" y="4115778"/>
                <a:ext cx="984869" cy="685032"/>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264723" y="3779720"/>
                <a:ext cx="984869" cy="1020011"/>
              </a:xfrm>
              <a:prstGeom prst="rect">
                <a:avLst/>
              </a:prstGeom>
              <a:solidFill>
                <a:srgbClr val="FA62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13070" y="4247049"/>
                <a:ext cx="1050212" cy="157973"/>
              </a:xfrm>
              <a:prstGeom prst="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124207" y="4022435"/>
                <a:ext cx="1050212" cy="157973"/>
              </a:xfrm>
              <a:prstGeom prst="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236847" y="3689345"/>
                <a:ext cx="1050212" cy="157973"/>
              </a:xfrm>
              <a:prstGeom prst="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128719" y="3557376"/>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1579490" y="3559266"/>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2243508" y="3559832"/>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2694278" y="3561722"/>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3347693" y="3559036"/>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798463" y="3560925"/>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077193" y="4984981"/>
              <a:ext cx="929810" cy="266906"/>
            </a:xfrm>
            <a:prstGeom prst="rect">
              <a:avLst/>
            </a:prstGeom>
            <a:noFill/>
            <a:ln w="12700">
              <a:noFill/>
            </a:ln>
          </p:spPr>
          <p:txBody>
            <a:bodyPr wrap="none" rtlCol="0">
              <a:spAutoFit/>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2014</a:t>
              </a:r>
            </a:p>
          </p:txBody>
        </p:sp>
        <p:sp>
          <p:nvSpPr>
            <p:cNvPr id="59" name="TextBox 58"/>
            <p:cNvSpPr txBox="1"/>
            <p:nvPr/>
          </p:nvSpPr>
          <p:spPr>
            <a:xfrm>
              <a:off x="2175864" y="4984981"/>
              <a:ext cx="929810" cy="266906"/>
            </a:xfrm>
            <a:prstGeom prst="rect">
              <a:avLst/>
            </a:prstGeom>
            <a:noFill/>
            <a:ln w="12700">
              <a:noFill/>
            </a:ln>
          </p:spPr>
          <p:txBody>
            <a:bodyPr wrap="none" rtlCol="0">
              <a:spAutoFit/>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2015</a:t>
              </a:r>
            </a:p>
          </p:txBody>
        </p:sp>
        <p:sp>
          <p:nvSpPr>
            <p:cNvPr id="60" name="TextBox 59"/>
            <p:cNvSpPr txBox="1"/>
            <p:nvPr/>
          </p:nvSpPr>
          <p:spPr>
            <a:xfrm>
              <a:off x="3259554" y="4984981"/>
              <a:ext cx="929810" cy="266906"/>
            </a:xfrm>
            <a:prstGeom prst="rect">
              <a:avLst/>
            </a:prstGeom>
            <a:noFill/>
            <a:ln w="12700">
              <a:noFill/>
            </a:ln>
          </p:spPr>
          <p:txBody>
            <a:bodyPr wrap="none" rtlCol="0">
              <a:spAutoFit/>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2016</a:t>
              </a:r>
            </a:p>
          </p:txBody>
        </p:sp>
      </p:grpSp>
      <p:grpSp>
        <p:nvGrpSpPr>
          <p:cNvPr id="66" name="Group 65"/>
          <p:cNvGrpSpPr/>
          <p:nvPr/>
        </p:nvGrpSpPr>
        <p:grpSpPr>
          <a:xfrm>
            <a:off x="4674367" y="3232637"/>
            <a:ext cx="2501596" cy="2448501"/>
            <a:chOff x="1013070" y="3482424"/>
            <a:chExt cx="3273989" cy="1769463"/>
          </a:xfrm>
        </p:grpSpPr>
        <p:grpSp>
          <p:nvGrpSpPr>
            <p:cNvPr id="67" name="Group 66"/>
            <p:cNvGrpSpPr/>
            <p:nvPr/>
          </p:nvGrpSpPr>
          <p:grpSpPr>
            <a:xfrm>
              <a:off x="1013070" y="3482424"/>
              <a:ext cx="3273989" cy="1318386"/>
              <a:chOff x="1013070" y="3482424"/>
              <a:chExt cx="3273989" cy="1318386"/>
            </a:xfrm>
          </p:grpSpPr>
          <p:sp>
            <p:nvSpPr>
              <p:cNvPr id="71" name="Rectangle 70"/>
              <p:cNvSpPr/>
              <p:nvPr/>
            </p:nvSpPr>
            <p:spPr>
              <a:xfrm>
                <a:off x="2157630" y="3482424"/>
                <a:ext cx="984869" cy="1317307"/>
              </a:xfrm>
              <a:prstGeom prst="rect">
                <a:avLst/>
              </a:prstGeom>
              <a:no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049408" y="3482424"/>
                <a:ext cx="984869" cy="1317307"/>
              </a:xfrm>
              <a:prstGeom prst="rect">
                <a:avLst/>
              </a:prstGeom>
              <a:no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264349" y="3482424"/>
                <a:ext cx="984869" cy="1317307"/>
              </a:xfrm>
              <a:prstGeom prst="rect">
                <a:avLst/>
              </a:prstGeom>
              <a:no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049408" y="4331730"/>
                <a:ext cx="984869" cy="468001"/>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2157630" y="4115778"/>
                <a:ext cx="984869" cy="685032"/>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3264723" y="3779720"/>
                <a:ext cx="984869" cy="1020011"/>
              </a:xfrm>
              <a:prstGeom prst="rect">
                <a:avLst/>
              </a:prstGeom>
              <a:solidFill>
                <a:srgbClr val="FA62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1013070" y="4247049"/>
                <a:ext cx="1050212" cy="157973"/>
              </a:xfrm>
              <a:prstGeom prst="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124207" y="4022435"/>
                <a:ext cx="1050212" cy="157973"/>
              </a:xfrm>
              <a:prstGeom prst="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3236847" y="3689345"/>
                <a:ext cx="1050212" cy="157973"/>
              </a:xfrm>
              <a:prstGeom prst="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1128719" y="3557376"/>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1579490" y="3559266"/>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2243508" y="3559832"/>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2694278" y="3561722"/>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3347693" y="3559036"/>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3798463" y="3560925"/>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p:cNvSpPr txBox="1"/>
            <p:nvPr/>
          </p:nvSpPr>
          <p:spPr>
            <a:xfrm>
              <a:off x="1077193" y="4984981"/>
              <a:ext cx="929810" cy="266906"/>
            </a:xfrm>
            <a:prstGeom prst="rect">
              <a:avLst/>
            </a:prstGeom>
            <a:noFill/>
            <a:ln w="12700">
              <a:noFill/>
            </a:ln>
          </p:spPr>
          <p:txBody>
            <a:bodyPr wrap="none" rtlCol="0">
              <a:spAutoFit/>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2014</a:t>
              </a:r>
            </a:p>
          </p:txBody>
        </p:sp>
        <p:sp>
          <p:nvSpPr>
            <p:cNvPr id="69" name="TextBox 68"/>
            <p:cNvSpPr txBox="1"/>
            <p:nvPr/>
          </p:nvSpPr>
          <p:spPr>
            <a:xfrm>
              <a:off x="2175864" y="4984981"/>
              <a:ext cx="929810" cy="266906"/>
            </a:xfrm>
            <a:prstGeom prst="rect">
              <a:avLst/>
            </a:prstGeom>
            <a:noFill/>
            <a:ln w="12700">
              <a:noFill/>
            </a:ln>
          </p:spPr>
          <p:txBody>
            <a:bodyPr wrap="none" rtlCol="0">
              <a:spAutoFit/>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2015</a:t>
              </a:r>
            </a:p>
          </p:txBody>
        </p:sp>
        <p:sp>
          <p:nvSpPr>
            <p:cNvPr id="70" name="TextBox 69"/>
            <p:cNvSpPr txBox="1"/>
            <p:nvPr/>
          </p:nvSpPr>
          <p:spPr>
            <a:xfrm>
              <a:off x="3259554" y="4984981"/>
              <a:ext cx="929810" cy="266906"/>
            </a:xfrm>
            <a:prstGeom prst="rect">
              <a:avLst/>
            </a:prstGeom>
            <a:noFill/>
            <a:ln w="12700">
              <a:noFill/>
            </a:ln>
          </p:spPr>
          <p:txBody>
            <a:bodyPr wrap="none" rtlCol="0">
              <a:spAutoFit/>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2016</a:t>
              </a:r>
            </a:p>
          </p:txBody>
        </p:sp>
      </p:grpSp>
      <p:grpSp>
        <p:nvGrpSpPr>
          <p:cNvPr id="126" name="Group 125"/>
          <p:cNvGrpSpPr/>
          <p:nvPr/>
        </p:nvGrpSpPr>
        <p:grpSpPr>
          <a:xfrm>
            <a:off x="8370067" y="3232637"/>
            <a:ext cx="2501596" cy="2448501"/>
            <a:chOff x="1013070" y="3482424"/>
            <a:chExt cx="3273989" cy="1769463"/>
          </a:xfrm>
        </p:grpSpPr>
        <p:grpSp>
          <p:nvGrpSpPr>
            <p:cNvPr id="127" name="Group 126"/>
            <p:cNvGrpSpPr/>
            <p:nvPr/>
          </p:nvGrpSpPr>
          <p:grpSpPr>
            <a:xfrm>
              <a:off x="1013070" y="3482424"/>
              <a:ext cx="3273989" cy="1318386"/>
              <a:chOff x="1013070" y="3482424"/>
              <a:chExt cx="3273989" cy="1318386"/>
            </a:xfrm>
          </p:grpSpPr>
          <p:sp>
            <p:nvSpPr>
              <p:cNvPr id="131" name="Rectangle 130"/>
              <p:cNvSpPr/>
              <p:nvPr/>
            </p:nvSpPr>
            <p:spPr>
              <a:xfrm>
                <a:off x="2157630" y="3482424"/>
                <a:ext cx="984869" cy="1317307"/>
              </a:xfrm>
              <a:prstGeom prst="rect">
                <a:avLst/>
              </a:prstGeom>
              <a:no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049408" y="3482424"/>
                <a:ext cx="984869" cy="1317307"/>
              </a:xfrm>
              <a:prstGeom prst="rect">
                <a:avLst/>
              </a:prstGeom>
              <a:no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3264349" y="3482424"/>
                <a:ext cx="984869" cy="1317307"/>
              </a:xfrm>
              <a:prstGeom prst="rect">
                <a:avLst/>
              </a:prstGeom>
              <a:no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1049408" y="4331730"/>
                <a:ext cx="984869" cy="468001"/>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2157630" y="4115778"/>
                <a:ext cx="984869" cy="685032"/>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3264723" y="3779720"/>
                <a:ext cx="984869" cy="1020011"/>
              </a:xfrm>
              <a:prstGeom prst="rect">
                <a:avLst/>
              </a:prstGeom>
              <a:solidFill>
                <a:srgbClr val="FA62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1013070" y="4247049"/>
                <a:ext cx="1050212" cy="157973"/>
              </a:xfrm>
              <a:prstGeom prst="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124207" y="4022435"/>
                <a:ext cx="1050212" cy="157973"/>
              </a:xfrm>
              <a:prstGeom prst="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236847" y="3689345"/>
                <a:ext cx="1050212" cy="157973"/>
              </a:xfrm>
              <a:prstGeom prst="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1128719" y="3557376"/>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1579490" y="3559266"/>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2243508" y="3559832"/>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2694278" y="3561722"/>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3347693" y="3559036"/>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3798463" y="3560925"/>
                <a:ext cx="360840" cy="197995"/>
              </a:xfrm>
              <a:prstGeom prst="roundRect">
                <a:avLst/>
              </a:prstGeom>
              <a:solidFill>
                <a:schemeClr val="bg1"/>
              </a:solidFill>
              <a:ln w="12700">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TextBox 127"/>
            <p:cNvSpPr txBox="1"/>
            <p:nvPr/>
          </p:nvSpPr>
          <p:spPr>
            <a:xfrm>
              <a:off x="1077193" y="4984981"/>
              <a:ext cx="929810" cy="266906"/>
            </a:xfrm>
            <a:prstGeom prst="rect">
              <a:avLst/>
            </a:prstGeom>
            <a:noFill/>
            <a:ln w="12700">
              <a:noFill/>
            </a:ln>
          </p:spPr>
          <p:txBody>
            <a:bodyPr wrap="none" rtlCol="0">
              <a:spAutoFit/>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2014</a:t>
              </a:r>
            </a:p>
          </p:txBody>
        </p:sp>
        <p:sp>
          <p:nvSpPr>
            <p:cNvPr id="129" name="TextBox 128"/>
            <p:cNvSpPr txBox="1"/>
            <p:nvPr/>
          </p:nvSpPr>
          <p:spPr>
            <a:xfrm>
              <a:off x="2175864" y="4984981"/>
              <a:ext cx="929810" cy="266906"/>
            </a:xfrm>
            <a:prstGeom prst="rect">
              <a:avLst/>
            </a:prstGeom>
            <a:noFill/>
            <a:ln w="12700">
              <a:noFill/>
            </a:ln>
          </p:spPr>
          <p:txBody>
            <a:bodyPr wrap="none" rtlCol="0">
              <a:spAutoFit/>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2015</a:t>
              </a:r>
            </a:p>
          </p:txBody>
        </p:sp>
        <p:sp>
          <p:nvSpPr>
            <p:cNvPr id="130" name="TextBox 129"/>
            <p:cNvSpPr txBox="1"/>
            <p:nvPr/>
          </p:nvSpPr>
          <p:spPr>
            <a:xfrm>
              <a:off x="3259554" y="4984981"/>
              <a:ext cx="929811" cy="266906"/>
            </a:xfrm>
            <a:prstGeom prst="rect">
              <a:avLst/>
            </a:prstGeom>
            <a:noFill/>
            <a:ln w="12700">
              <a:noFill/>
            </a:ln>
          </p:spPr>
          <p:txBody>
            <a:bodyPr wrap="none" rtlCol="0">
              <a:spAutoFit/>
            </a:bodyPr>
            <a:lstStyle/>
            <a:p>
              <a:pPr algn="ctr"/>
              <a:r>
                <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2016</a:t>
              </a:r>
            </a:p>
          </p:txBody>
        </p:sp>
      </p:grpSp>
      <p:sp>
        <p:nvSpPr>
          <p:cNvPr id="79" name="Shape 240"/>
          <p:cNvSpPr txBox="1">
            <a:spLocks/>
          </p:cNvSpPr>
          <p:nvPr/>
        </p:nvSpPr>
        <p:spPr>
          <a:xfrm>
            <a:off x="1524000" y="642230"/>
            <a:ext cx="9144000" cy="34072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800" kern="1200">
                <a:solidFill>
                  <a:srgbClr val="132E5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40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Market trends are in our favor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16" name="Rectangle 15"/>
          <p:cNvSpPr/>
          <p:nvPr/>
        </p:nvSpPr>
        <p:spPr>
          <a:xfrm>
            <a:off x="413416" y="2015524"/>
            <a:ext cx="2965621" cy="579919"/>
          </a:xfrm>
          <a:prstGeom prst="rect">
            <a:avLst/>
          </a:prstGeom>
          <a:solidFill>
            <a:srgbClr val="E6E7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Repeat Order Rate</a:t>
            </a:r>
          </a:p>
        </p:txBody>
      </p:sp>
      <p:sp>
        <p:nvSpPr>
          <p:cNvPr id="17" name="Rectangle 16"/>
          <p:cNvSpPr/>
          <p:nvPr/>
        </p:nvSpPr>
        <p:spPr>
          <a:xfrm>
            <a:off x="4358578" y="2015524"/>
            <a:ext cx="2965621" cy="579919"/>
          </a:xfrm>
          <a:prstGeom prst="rect">
            <a:avLst/>
          </a:prstGeom>
          <a:solidFill>
            <a:srgbClr val="E6E7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Active Customers</a:t>
            </a:r>
          </a:p>
        </p:txBody>
      </p:sp>
      <p:sp>
        <p:nvSpPr>
          <p:cNvPr id="18" name="Rectangle 17"/>
          <p:cNvSpPr/>
          <p:nvPr/>
        </p:nvSpPr>
        <p:spPr>
          <a:xfrm>
            <a:off x="8353168" y="2015868"/>
            <a:ext cx="2965621" cy="579919"/>
          </a:xfrm>
          <a:prstGeom prst="rect">
            <a:avLst/>
          </a:prstGeom>
          <a:solidFill>
            <a:srgbClr val="E6E7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Annual Revenue</a:t>
            </a:r>
          </a:p>
        </p:txBody>
      </p:sp>
      <p:sp>
        <p:nvSpPr>
          <p:cNvPr id="9" name="Shape 240"/>
          <p:cNvSpPr txBox="1">
            <a:spLocks/>
          </p:cNvSpPr>
          <p:nvPr/>
        </p:nvSpPr>
        <p:spPr>
          <a:xfrm>
            <a:off x="1524000" y="642230"/>
            <a:ext cx="9144000" cy="34072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800" kern="1200">
                <a:solidFill>
                  <a:srgbClr val="132E5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240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Our results: rapid adoption, growth and profitability</a:t>
            </a:r>
          </a:p>
        </p:txBody>
      </p:sp>
      <p:graphicFrame>
        <p:nvGraphicFramePr>
          <p:cNvPr id="6" name="Chart 5"/>
          <p:cNvGraphicFramePr/>
          <p:nvPr>
            <p:extLst>
              <p:ext uri="{D42A27DB-BD31-4B8C-83A1-F6EECF244321}">
                <p14:modId xmlns:p14="http://schemas.microsoft.com/office/powerpoint/2010/main" val="138358165"/>
              </p:ext>
            </p:extLst>
          </p:nvPr>
        </p:nvGraphicFramePr>
        <p:xfrm>
          <a:off x="511494" y="2916192"/>
          <a:ext cx="2853049" cy="25132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p:cNvGraphicFramePr/>
          <p:nvPr>
            <p:extLst>
              <p:ext uri="{D42A27DB-BD31-4B8C-83A1-F6EECF244321}">
                <p14:modId xmlns:p14="http://schemas.microsoft.com/office/powerpoint/2010/main" val="2230216107"/>
              </p:ext>
            </p:extLst>
          </p:nvPr>
        </p:nvGraphicFramePr>
        <p:xfrm>
          <a:off x="3880022" y="3048000"/>
          <a:ext cx="3715722" cy="23813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 name="Chart 46"/>
          <p:cNvGraphicFramePr/>
          <p:nvPr>
            <p:extLst>
              <p:ext uri="{D42A27DB-BD31-4B8C-83A1-F6EECF244321}">
                <p14:modId xmlns:p14="http://schemas.microsoft.com/office/powerpoint/2010/main" val="1667827343"/>
              </p:ext>
            </p:extLst>
          </p:nvPr>
        </p:nvGraphicFramePr>
        <p:xfrm>
          <a:off x="7910702" y="3048000"/>
          <a:ext cx="3769804" cy="2677297"/>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8052089" y="6343136"/>
            <a:ext cx="3719288" cy="246221"/>
          </a:xfrm>
          <a:prstGeom prst="rect">
            <a:avLst/>
          </a:prstGeom>
          <a:noFill/>
        </p:spPr>
        <p:txBody>
          <a:bodyPr wrap="none" rtlCol="0">
            <a:spAutoFit/>
          </a:bodyPr>
          <a:lstStyle/>
          <a:p>
            <a:r>
              <a:rPr lang="en-CA" sz="1000" i="1"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rPr>
              <a:t>Financial analysis from </a:t>
            </a:r>
            <a:r>
              <a:rPr lang="en-CA" sz="1000" i="1"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hlinkClick r:id="rId7"/>
              </a:rPr>
              <a:t>http://www.corporatefinanceinstitute.com</a:t>
            </a:r>
            <a:endParaRPr lang="en-CA" sz="1000" i="1"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 name="Shape 240"/>
          <p:cNvSpPr txBox="1">
            <a:spLocks/>
          </p:cNvSpPr>
          <p:nvPr/>
        </p:nvSpPr>
        <p:spPr>
          <a:xfrm>
            <a:off x="914401" y="1442137"/>
            <a:ext cx="10140778" cy="188595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Clr>
                <a:srgbClr val="132E57"/>
              </a:buClr>
              <a:buSzPct val="25000"/>
            </a:pPr>
            <a:r>
              <a:rPr lang="en-US" sz="4800"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sym typeface="Open Sans"/>
              </a:rPr>
              <a:t>“When I go to sleep each night I feel truly at peace, all wrapped up in a duvet that I designed.”</a:t>
            </a:r>
          </a:p>
        </p:txBody>
      </p:sp>
      <p:sp>
        <p:nvSpPr>
          <p:cNvPr id="6" name="Rectangle 5"/>
          <p:cNvSpPr/>
          <p:nvPr/>
        </p:nvSpPr>
        <p:spPr>
          <a:xfrm>
            <a:off x="3706888" y="4320800"/>
            <a:ext cx="4778224" cy="945065"/>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lgn="ctr">
              <a:spcBef>
                <a:spcPts val="600"/>
              </a:spcBef>
              <a:spcAft>
                <a:spcPts val="600"/>
              </a:spcAft>
            </a:pPr>
            <a:r>
              <a:rPr lang="en-US" dirty="0">
                <a:solidFill>
                  <a:srgbClr val="676767"/>
                </a:solidFill>
                <a:latin typeface="Open Sans Semibold" panose="020B0706030804020204" pitchFamily="34" charset="0"/>
                <a:ea typeface="Open Sans Semibold" panose="020B0706030804020204" pitchFamily="34" charset="0"/>
                <a:cs typeface="Open Sans Semibold" panose="020B0706030804020204" pitchFamily="34" charset="0"/>
              </a:rPr>
              <a:t>- Loyal Customer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2A39"/>
        </a:solidFill>
        <a:effectLst/>
      </p:bgPr>
    </p:bg>
    <p:spTree>
      <p:nvGrpSpPr>
        <p:cNvPr id="1" name="Shape 396"/>
        <p:cNvGrpSpPr/>
        <p:nvPr/>
      </p:nvGrpSpPr>
      <p:grpSpPr>
        <a:xfrm>
          <a:off x="0" y="0"/>
          <a:ext cx="0" cy="0"/>
          <a:chOff x="0" y="0"/>
          <a:chExt cx="0" cy="0"/>
        </a:xfrm>
      </p:grpSpPr>
      <p:sp>
        <p:nvSpPr>
          <p:cNvPr id="7" name="Oval 6"/>
          <p:cNvSpPr/>
          <p:nvPr/>
        </p:nvSpPr>
        <p:spPr>
          <a:xfrm rot="10800000" flipV="1">
            <a:off x="5143500" y="1562100"/>
            <a:ext cx="1905000" cy="1905000"/>
          </a:xfrm>
          <a:prstGeom prst="ellipse">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Oval 7"/>
          <p:cNvSpPr/>
          <p:nvPr/>
        </p:nvSpPr>
        <p:spPr>
          <a:xfrm rot="10800000" flipV="1">
            <a:off x="4676775" y="1095375"/>
            <a:ext cx="2838450" cy="2838450"/>
          </a:xfrm>
          <a:prstGeom prst="ellipse">
            <a:avLst/>
          </a:prstGeom>
          <a:noFill/>
          <a:ln>
            <a:solidFill>
              <a:srgbClr val="ED9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76767"/>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Shape 240"/>
          <p:cNvSpPr txBox="1">
            <a:spLocks noGrp="1"/>
          </p:cNvSpPr>
          <p:nvPr>
            <p:ph type="ctrTitle"/>
          </p:nvPr>
        </p:nvSpPr>
        <p:spPr>
          <a:xfrm>
            <a:off x="1524000" y="4445794"/>
            <a:ext cx="9144000" cy="1223963"/>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132E57"/>
              </a:buClr>
              <a:buSzPct val="25000"/>
              <a:buFont typeface="Open Sans"/>
              <a:buNone/>
            </a:pPr>
            <a:r>
              <a:rPr lang="en-US"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sym typeface="Open Sans"/>
              </a:rPr>
              <a:t>Our Business</a:t>
            </a:r>
            <a:endParaRPr lang="en-US" sz="4400" b="0" i="0" u="none" strike="noStrike" cap="none" dirty="0">
              <a:solidFill>
                <a:srgbClr val="ED942D"/>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pic>
        <p:nvPicPr>
          <p:cNvPr id="2" name="Picture 1"/>
          <p:cNvPicPr>
            <a:picLocks noChangeAspect="1"/>
          </p:cNvPicPr>
          <p:nvPr/>
        </p:nvPicPr>
        <p:blipFill>
          <a:blip r:embed="rId4"/>
          <a:stretch>
            <a:fillRect/>
          </a:stretch>
        </p:blipFill>
        <p:spPr>
          <a:xfrm>
            <a:off x="5287550" y="1654780"/>
            <a:ext cx="1637446" cy="1637446"/>
          </a:xfrm>
          <a:prstGeom prst="rect">
            <a:avLst/>
          </a:prstGeom>
        </p:spPr>
      </p:pic>
    </p:spTree>
    <p:custDataLst>
      <p:tags r:id="rId1"/>
    </p:custDataLst>
    <p:extLst>
      <p:ext uri="{BB962C8B-B14F-4D97-AF65-F5344CB8AC3E}">
        <p14:creationId xmlns:p14="http://schemas.microsoft.com/office/powerpoint/2010/main" val="16800583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3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FI_PPT_Template2016">
  <a:themeElements>
    <a:clrScheme name="Custom 1">
      <a:dk1>
        <a:srgbClr val="132E57"/>
      </a:dk1>
      <a:lt1>
        <a:srgbClr val="FFFFFF"/>
      </a:lt1>
      <a:dk2>
        <a:srgbClr val="132E57"/>
      </a:dk2>
      <a:lt2>
        <a:srgbClr val="FFFFFF"/>
      </a:lt2>
      <a:accent1>
        <a:srgbClr val="ED9423"/>
      </a:accent1>
      <a:accent2>
        <a:srgbClr val="F57A16"/>
      </a:accent2>
      <a:accent3>
        <a:srgbClr val="FA621C"/>
      </a:accent3>
      <a:accent4>
        <a:srgbClr val="1E8496"/>
      </a:accent4>
      <a:accent5>
        <a:srgbClr val="1E2A39"/>
      </a:accent5>
      <a:accent6>
        <a:srgbClr val="676767"/>
      </a:accent6>
      <a:hlink>
        <a:srgbClr val="ED9423"/>
      </a:hlink>
      <a:folHlink>
        <a:srgbClr val="1E849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I_PPT_Template2016" id="{62F73663-4969-433C-ACC7-E04B43F45609}" vid="{9BA6B010-48BE-4C9D-92DE-E627DA9F9638}"/>
    </a:ext>
  </a:extLst>
</a:theme>
</file>

<file path=ppt/theme/theme2.xml><?xml version="1.0" encoding="utf-8"?>
<a:theme xmlns:a="http://schemas.openxmlformats.org/drawingml/2006/main" name="Office Theme">
  <a:themeElements>
    <a:clrScheme name="CFI">
      <a:dk1>
        <a:sysClr val="windowText" lastClr="000000"/>
      </a:dk1>
      <a:lt1>
        <a:sysClr val="window" lastClr="FFFFFF"/>
      </a:lt1>
      <a:dk2>
        <a:srgbClr val="FA621C"/>
      </a:dk2>
      <a:lt2>
        <a:srgbClr val="132E57"/>
      </a:lt2>
      <a:accent1>
        <a:srgbClr val="E6E7E8"/>
      </a:accent1>
      <a:accent2>
        <a:srgbClr val="F57A16"/>
      </a:accent2>
      <a:accent3>
        <a:srgbClr val="1E8496"/>
      </a:accent3>
      <a:accent4>
        <a:srgbClr val="E6E7E8"/>
      </a:accent4>
      <a:accent5>
        <a:srgbClr val="ED942D"/>
      </a:accent5>
      <a:accent6>
        <a:srgbClr val="1E2A39"/>
      </a:accent6>
      <a:hlink>
        <a:srgbClr val="E6E7E8"/>
      </a:hlink>
      <a:folHlink>
        <a:srgbClr val="67676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CFI_PPT_Template2016</Template>
  <TotalTime>3426</TotalTime>
  <Words>591</Words>
  <Application>Microsoft Office PowerPoint</Application>
  <PresentationFormat>Widescreen</PresentationFormat>
  <Paragraphs>171</Paragraphs>
  <Slides>24</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Open Sans Semibold Italic</vt:lpstr>
      <vt:lpstr>Arial</vt:lpstr>
      <vt:lpstr>Calibri</vt:lpstr>
      <vt:lpstr>Open Sans bold</vt:lpstr>
      <vt:lpstr>Calibri Light</vt:lpstr>
      <vt:lpstr>Open Sans Light</vt:lpstr>
      <vt:lpstr>Wingdings</vt:lpstr>
      <vt:lpstr>Open Sans</vt:lpstr>
      <vt:lpstr>Open Sans Semibold</vt:lpstr>
      <vt:lpstr>CFI_PPT_Template2016</vt:lpstr>
      <vt:lpstr>Office Theme</vt:lpstr>
      <vt:lpstr>Duvet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Financials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Duvet Business</dc:title>
  <dc:creator>CFI</dc:creator>
  <cp:lastModifiedBy>Katie Au Yeung</cp:lastModifiedBy>
  <cp:revision>161</cp:revision>
  <dcterms:modified xsi:type="dcterms:W3CDTF">2019-01-10T22:04:10Z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50EBF1F6-C5FF-4E2E-B6D4-AB011D0F5E2E</vt:lpwstr>
  </property>
  <property fmtid="{D5CDD505-2E9C-101B-9397-08002B2CF9AE}" pid="3" name="ArticulatePath">
    <vt:lpwstr>CFI_MVC</vt:lpwstr>
  </property>
</Properties>
</file>